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3.xml" ContentType="application/vnd.openxmlformats-officedocument.theme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733" r:id="rId5"/>
    <p:sldMasterId id="2147483714" r:id="rId6"/>
    <p:sldMasterId id="2147483872" r:id="rId7"/>
  </p:sldMasterIdLst>
  <p:notesMasterIdLst>
    <p:notesMasterId r:id="rId26"/>
  </p:notesMasterIdLst>
  <p:sldIdLst>
    <p:sldId id="1783" r:id="rId8"/>
    <p:sldId id="602" r:id="rId9"/>
    <p:sldId id="603" r:id="rId10"/>
    <p:sldId id="302" r:id="rId11"/>
    <p:sldId id="273" r:id="rId12"/>
    <p:sldId id="1776" r:id="rId13"/>
    <p:sldId id="274" r:id="rId14"/>
    <p:sldId id="1791" r:id="rId15"/>
    <p:sldId id="1786" r:id="rId16"/>
    <p:sldId id="1787" r:id="rId17"/>
    <p:sldId id="1788" r:id="rId18"/>
    <p:sldId id="275" r:id="rId19"/>
    <p:sldId id="1789" r:id="rId20"/>
    <p:sldId id="1790" r:id="rId21"/>
    <p:sldId id="1795" r:id="rId22"/>
    <p:sldId id="1794" r:id="rId23"/>
    <p:sldId id="1792" r:id="rId24"/>
    <p:sldId id="1793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E4ADB7-3838-914C-A56C-95D19DAB306F}" v="55" dt="2024-10-02T02:45:12.7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279" autoAdjust="0"/>
    <p:restoredTop sz="84795" autoAdjust="0"/>
  </p:normalViewPr>
  <p:slideViewPr>
    <p:cSldViewPr snapToGrid="0">
      <p:cViewPr varScale="1">
        <p:scale>
          <a:sx n="98" d="100"/>
          <a:sy n="98" d="100"/>
        </p:scale>
        <p:origin x="192" y="2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30/9/2024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5">
            <a:extLst>
              <a:ext uri="{FF2B5EF4-FFF2-40B4-BE49-F238E27FC236}">
                <a16:creationId xmlns:a16="http://schemas.microsoft.com/office/drawing/2014/main" id="{53D5567B-2793-49DA-B73B-68561EF1A5E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fld id="{5D8A5348-8EB7-49DD-8442-E6D59F9FF225}" type="slidenum">
              <a:rPr lang="en-US" altLang="en-US" sz="1000">
                <a:solidFill>
                  <a:schemeClr val="tx1"/>
                </a:solidFill>
                <a:latin typeface="Times New Roman" panose="02020603050405020304" pitchFamily="18" charset="0"/>
              </a:rPr>
              <a:pPr/>
              <a:t>4</a:t>
            </a:fld>
            <a:endParaRPr lang="en-US" altLang="en-US" sz="10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2226" name="Rectangle 2">
            <a:extLst>
              <a:ext uri="{FF2B5EF4-FFF2-40B4-BE49-F238E27FC236}">
                <a16:creationId xmlns:a16="http://schemas.microsoft.com/office/drawing/2014/main" id="{1EC85E75-590E-445A-B486-3C402C4745C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5067F7B6-452E-493A-BC63-92A052FE4A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5">
            <a:extLst>
              <a:ext uri="{FF2B5EF4-FFF2-40B4-BE49-F238E27FC236}">
                <a16:creationId xmlns:a16="http://schemas.microsoft.com/office/drawing/2014/main" id="{0BD0955E-7EB0-4CED-A511-8921344612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fld id="{60F9F7E4-E1E8-4BB5-B8A5-E50C57C34CA5}" type="slidenum">
              <a:rPr lang="en-US" altLang="en-US" sz="1000">
                <a:solidFill>
                  <a:schemeClr val="tx1"/>
                </a:solidFill>
                <a:latin typeface="Times New Roman" panose="02020603050405020304" pitchFamily="18" charset="0"/>
              </a:rPr>
              <a:pPr/>
              <a:t>5</a:t>
            </a:fld>
            <a:endParaRPr lang="en-US" altLang="en-US" sz="10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80898" name="Rectangle 2">
            <a:extLst>
              <a:ext uri="{FF2B5EF4-FFF2-40B4-BE49-F238E27FC236}">
                <a16:creationId xmlns:a16="http://schemas.microsoft.com/office/drawing/2014/main" id="{F5415E92-5A4C-4DCB-84A7-DCAE7C007B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B90513CC-AC78-4D5B-9E03-3C79B9E5B2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5">
            <a:extLst>
              <a:ext uri="{FF2B5EF4-FFF2-40B4-BE49-F238E27FC236}">
                <a16:creationId xmlns:a16="http://schemas.microsoft.com/office/drawing/2014/main" id="{8C3D3737-FAAE-4A19-A33E-FFCA0C35A18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001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701CDD5-FD33-44D7-9BAB-A425082BE020}" type="slidenum">
              <a:rPr kumimoji="0" lang="en-US" altLang="en-US" sz="10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001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000" b="0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5A52AEDD-DDE8-454A-B332-A83D5B1D4F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B4BA2482-13FF-4DCC-B451-8E0F2230EA7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T1, r, 10; P1,10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6124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3623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7668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5">
            <a:extLst>
              <a:ext uri="{FF2B5EF4-FFF2-40B4-BE49-F238E27FC236}">
                <a16:creationId xmlns:a16="http://schemas.microsoft.com/office/drawing/2014/main" id="{CD891845-1019-4EDE-A00F-4F36EE69D89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fld id="{2AEDB66B-9D4A-4DCD-BF52-5B6B49063993}" type="slidenum">
              <a:rPr lang="en-US" altLang="en-US" sz="1000">
                <a:solidFill>
                  <a:schemeClr val="tx1"/>
                </a:solidFill>
                <a:latin typeface="Times New Roman" panose="02020603050405020304" pitchFamily="18" charset="0"/>
              </a:rPr>
              <a:pPr/>
              <a:t>12</a:t>
            </a:fld>
            <a:endParaRPr lang="en-US" altLang="en-US" sz="10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84994" name="Rectangle 2">
            <a:extLst>
              <a:ext uri="{FF2B5EF4-FFF2-40B4-BE49-F238E27FC236}">
                <a16:creationId xmlns:a16="http://schemas.microsoft.com/office/drawing/2014/main" id="{04387B5A-617C-41FB-AC08-0C209AEFAA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A1579A66-9B30-427D-BB11-E3D55A3BC1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618FF6-2421-3928-4813-703D4CAEB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5">
            <a:extLst>
              <a:ext uri="{FF2B5EF4-FFF2-40B4-BE49-F238E27FC236}">
                <a16:creationId xmlns:a16="http://schemas.microsoft.com/office/drawing/2014/main" id="{153AB7EF-ACAE-1D5F-0DFC-5D126A21B77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 defTabSz="900113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defTabSz="9001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fld id="{60F9F7E4-E1E8-4BB5-B8A5-E50C57C34CA5}" type="slidenum">
              <a:rPr lang="en-US" altLang="en-US" sz="1000">
                <a:solidFill>
                  <a:schemeClr val="tx1"/>
                </a:solidFill>
                <a:latin typeface="Times New Roman" panose="02020603050405020304" pitchFamily="18" charset="0"/>
              </a:rPr>
              <a:pPr/>
              <a:t>16</a:t>
            </a:fld>
            <a:endParaRPr lang="en-US" altLang="en-US" sz="10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80898" name="Rectangle 2">
            <a:extLst>
              <a:ext uri="{FF2B5EF4-FFF2-40B4-BE49-F238E27FC236}">
                <a16:creationId xmlns:a16="http://schemas.microsoft.com/office/drawing/2014/main" id="{3448F394-F191-2EDD-37FA-8D1F058113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5F7ED531-142C-3A76-C2DF-91EAACEE3D4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1123219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15A35-5194-4638-B210-9AAA080525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58925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6FF9F-348C-4F36-8E74-D55D83E5B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90" cy="178785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3453388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213CA99-3DAA-42B1-94D5-E9FCD8E93E5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82F8445-F351-4567-90CC-7EB26E9BB6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2EEAF616-6F26-41C6-814C-8D3823BF71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4309B9-244E-4D39-A9B7-BF51DD11DEA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76218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74D4DB-D8F9-4179-A4FF-412CDA1AC00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6DCA4B-65BB-4C0A-B6EF-997DD0C18B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DDD56E-FAAA-448E-AB1C-3106FCEC746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94C0B98-77A8-4B9D-81EA-43B41001347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005236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9FE8B15E-CA1B-4F15-8844-45E45194509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AAC74C61-3039-4393-AA5C-0BFEE3368F1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EE9DEE4-BF06-4A7E-870A-717DFC9FAF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C57D846-0D6B-4EB1-9969-AEE0898CA50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933348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CC06A1A-A871-4FC3-8729-4093A17A751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23D6301-38B1-42B4-8DBD-3C86B6CD42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9C99632F-5FF4-42A1-BA1C-1164899215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5646BB-FE52-49EE-8D6D-E84DB650A9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475853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498487E-9BE5-4D7B-B095-B2A2D746BE5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153594-835E-43C8-B4C7-CC996B9EE4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6FB753D-DED9-4E3F-80D1-338B75BB5D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9F5792-C90E-495A-8FC9-A7C67CE80A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65290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050EBD4-C419-418D-AE0F-C7ACE37DAA4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7CA2374-2418-4DBE-9B9B-D6B0966B1D5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86B3EB59-30BA-4C1F-B5A1-D6862ED971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7E03876-14DD-45ED-8431-32F84C72B71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996964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419100"/>
            <a:ext cx="19431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9100"/>
            <a:ext cx="56769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119F899-ED71-4642-9CA8-C4138B62894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E4DA0BF-8FCE-479F-82B5-9F093536322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6E0D67F3-7DFD-4647-851B-72382D6426B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F3A240-200D-4DF4-9425-516AE4919BF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45498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19100"/>
            <a:ext cx="7772400" cy="1104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38200" y="1981200"/>
            <a:ext cx="3810000" cy="4076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800600" y="1981200"/>
            <a:ext cx="3810000" cy="19621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800600" y="4095750"/>
            <a:ext cx="3810000" cy="19621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34B1698-B23E-410F-844E-8973D822A3D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596F3B6-005B-433F-97D5-1F02A53CD5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4EC63B7-FE38-42CF-8327-6C0BE2D959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5AB2AD-5BD4-4F1F-96D4-F276C269F84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039166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19100"/>
            <a:ext cx="7772400" cy="1104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38200" y="1981200"/>
            <a:ext cx="3810000" cy="4076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981200"/>
            <a:ext cx="3810000" cy="4076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5040A83-CB33-490D-AF4A-399FB94528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AD71AE3A-B1AB-4F5A-BAEF-4DA0920745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404BBAD-3A1A-4F34-A8B3-19DF6E48189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C8F77E-9FCD-424B-AE89-057F96E774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4250982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19100"/>
            <a:ext cx="7772400" cy="1104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838200" y="1981200"/>
            <a:ext cx="7772400" cy="4076700"/>
          </a:xfrm>
        </p:spPr>
        <p:txBody>
          <a:bodyPr/>
          <a:lstStyle/>
          <a:p>
            <a:pPr lvl="0"/>
            <a:endParaRPr lang="en-AU" noProof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AE7328B-F578-4CD6-BE78-B1B29CB26EB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01A584B-C9EC-4B95-ADDB-D704A46336B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E64FA96-C415-4D19-9731-4C69AA10AA3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C0E6AA-4BE8-4F15-AE9F-CF82D34F8A7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40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D5172-1753-4AD4-A614-0EFDF259A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8195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CC472-DAD0-430B-85AC-71A0179A9C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54808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88518433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7289363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1058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FAA80-D3AC-4FBF-AAA7-DEDEA87CAB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50003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2BEEA4-40AB-415D-B46A-85326892B4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7526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ABB35-20F7-4828-9D1B-004E52E7B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1563014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09848-F279-4869-99E6-5BED25731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706255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19100"/>
            <a:ext cx="7772400" cy="1104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838200" y="1981200"/>
            <a:ext cx="7772400" cy="4076700"/>
          </a:xfrm>
        </p:spPr>
        <p:txBody>
          <a:bodyPr/>
          <a:lstStyle/>
          <a:p>
            <a:pPr lvl="0"/>
            <a:endParaRPr lang="en-AU" noProof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AE7328B-F578-4CD6-BE78-B1B29CB26EB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01A584B-C9EC-4B95-ADDB-D704A46336B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E64FA96-C415-4D19-9731-4C69AA10AA3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C0E6AA-4BE8-4F15-AE9F-CF82D34F8A7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32642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518567476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688341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8218E7A-18E9-45A4-891D-3DD1BFEC5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192377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301B275B-012E-4D14-BF63-C7C7BD0F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0949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DCEFD-E5FA-4450-9247-B76C31B9B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966651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B0DE93E-B778-4905-84E2-BE44AF064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155829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9FAF202-EE4D-4267-B9E4-50CC3D123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34989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1AAED5-DB29-4479-9EF9-D149D9DB3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13141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858D76B-B70B-4628-83AD-F8127CB9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6846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D70BD9DF-0267-4165-8BF0-683D4DD72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717010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497275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FD7C4D-96A1-4890-BE4D-9731D10C0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857615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A83F95E-14E1-48D1-AAFF-D5FCEF424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05063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39937ED-A043-467C-BC73-FCB568393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13550" y="1431531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9967347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C988F7-07F9-41E4-BA78-02D9CDBCB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3416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585850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DE7DD1FB-7E0D-4E9C-AD00-F964798F8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7236994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88AF8A8-DFEF-4FD7-AF75-DA7106AB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429864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44ACC78-E6EF-4128-AEA2-0639C7784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3208477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709495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00F6E0E-7FBA-403C-AB0D-01103F0CD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200942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67EF65F-4F61-4DA4-B562-D8B7905ED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30877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2AD36FB3-6540-4547-9F38-FC6276B73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631703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8EF65B-8305-4BF8-9A5F-A221F4F3C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123065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2B47284-12CB-4D7A-89C3-3835F958A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0722224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D7E4FC5-221E-48E4-8539-A265DC15C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978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BD9A33D-0BA4-4D58-B6E1-32F74C7B8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814751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ECE04-B29E-48DA-A2D1-A8320F3123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8400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279266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815D13-951F-496D-97C8-5E3DCE6D40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25776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4935604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812125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271053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712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783640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661649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7678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2C15C-1E44-4ED3-A1B3-29FFBD149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369836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818360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96263230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868034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216241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53617117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8909311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404597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736509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395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960187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93922047"/>
      </p:ext>
    </p:extLst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wrap="none"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2976A6-3876-4722-A34E-023446CA57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000" y="2008800"/>
            <a:ext cx="2224800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06055335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2000" y="432000"/>
            <a:ext cx="8276400" cy="5990400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87ED3-461E-437C-A2F0-1C75F1050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3200" y="2008800"/>
            <a:ext cx="222480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8468076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2D0BF-E1AC-4FDA-A7F2-5D2B0A7C38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9283688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25390-7D36-4F48-A246-EB923818F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2978176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F91F79-2D61-4906-8BA8-9272B13686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title</a:t>
            </a:r>
            <a:br>
              <a:rPr lang="en-AU" noProof="0" dirty="0"/>
            </a:br>
            <a:endParaRPr lang="en-AU" dirty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114723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716F0-4D4D-47E6-900A-A1C0BC27D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4015552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7588323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12443659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7004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30/9/2024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5420" y="21657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05AA2-8839-43DC-995E-6E860EF5A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8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9683107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D6EC-468A-4654-B289-D94343C1C3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75954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824677043"/>
      </p:ext>
    </p:extLst>
  </p:cSld>
  <p:clrMapOvr>
    <a:masterClrMapping/>
  </p:clrMapOvr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8241314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DD0C7-83B0-4F4A-A85E-F29353A3C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2164601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5330B-FE77-4BCD-A08E-734DC48FBD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1995860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FBDEA3F-8F3E-4530-9545-33B5AE9C519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A3E63AC-528E-47FA-A4FD-06358FAD7D6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B64A0E6C-1AB0-4294-A338-B89855289D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975D19-F916-4EC2-B7C0-81F876CB7C8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128334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4BF7F8D-DEF5-4633-A3B4-7C304F215E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3ECC9271-0AA5-4010-BD6F-D4E778E8D4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03077AE-003E-4035-82DD-167C369BC0C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537940-41CA-416F-A43D-B663FBF6C2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947585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06608AF-BF6A-4D00-B90A-F481CE9116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D839CBB-C76D-4792-8FBB-3B344F9968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87D15BC-031F-46BA-93BD-588B367131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40B2BE6-F9F0-44B8-8C13-5C03CF83AA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540407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981200"/>
            <a:ext cx="3810000" cy="40767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981200"/>
            <a:ext cx="3810000" cy="40767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E3A52C2-FC28-42ED-A26C-71D2C962839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7E23DEB-7B7D-43D9-895D-B4B4052B626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C7EC7AFF-A52D-48B6-A134-0DB6A97C4F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A02563-AF08-4FEF-83B0-7874BEBEE1E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999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60.xml"/><Relationship Id="rId42" Type="http://schemas.openxmlformats.org/officeDocument/2006/relationships/slideLayout" Target="../slideLayouts/slideLayout68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5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32" Type="http://schemas.openxmlformats.org/officeDocument/2006/relationships/slideLayout" Target="../slideLayouts/slideLayout58.xml"/><Relationship Id="rId37" Type="http://schemas.openxmlformats.org/officeDocument/2006/relationships/slideLayout" Target="../slideLayouts/slideLayout63.xml"/><Relationship Id="rId40" Type="http://schemas.openxmlformats.org/officeDocument/2006/relationships/slideLayout" Target="../slideLayouts/slideLayout66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4.xml"/><Relationship Id="rId36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70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53.xml"/><Relationship Id="rId30" Type="http://schemas.openxmlformats.org/officeDocument/2006/relationships/slideLayout" Target="../slideLayouts/slideLayout56.xml"/><Relationship Id="rId35" Type="http://schemas.openxmlformats.org/officeDocument/2006/relationships/slideLayout" Target="../slideLayouts/slideLayout61.xml"/><Relationship Id="rId43" Type="http://schemas.openxmlformats.org/officeDocument/2006/relationships/slideLayout" Target="../slideLayouts/slideLayout69.xml"/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33" Type="http://schemas.openxmlformats.org/officeDocument/2006/relationships/slideLayout" Target="../slideLayouts/slideLayout59.xml"/><Relationship Id="rId38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46.xml"/><Relationship Id="rId41" Type="http://schemas.openxmlformats.org/officeDocument/2006/relationships/slideLayout" Target="../slideLayouts/slideLayout6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8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91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95.xml"/><Relationship Id="rId2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90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94.xml"/><Relationship Id="rId5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9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9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8.xml"/><Relationship Id="rId3" Type="http://schemas.openxmlformats.org/officeDocument/2006/relationships/slideLayout" Target="../slideLayouts/slideLayout98.xml"/><Relationship Id="rId7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7.xml"/><Relationship Id="rId2" Type="http://schemas.openxmlformats.org/officeDocument/2006/relationships/slideLayout" Target="../slideLayouts/slideLayout97.xml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6.xml"/><Relationship Id="rId5" Type="http://schemas.openxmlformats.org/officeDocument/2006/relationships/slideLayout" Target="../slideLayouts/slideLayout100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Logo">
            <a:extLst>
              <a:ext uri="{FF2B5EF4-FFF2-40B4-BE49-F238E27FC236}">
                <a16:creationId xmlns:a16="http://schemas.microsoft.com/office/drawing/2014/main" id="{10B109AB-C874-4A80-A1E4-F3A3AC0E4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666" r:id="rId2"/>
    <p:sldLayoutId id="2147483806" r:id="rId3"/>
    <p:sldLayoutId id="214748380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807" r:id="rId10"/>
    <p:sldLayoutId id="2147483808" r:id="rId11"/>
    <p:sldLayoutId id="2147483809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816" r:id="rId18"/>
    <p:sldLayoutId id="2147483817" r:id="rId19"/>
    <p:sldLayoutId id="2147483810" r:id="rId20"/>
    <p:sldLayoutId id="2147483671" r:id="rId21"/>
    <p:sldLayoutId id="2147483811" r:id="rId22"/>
    <p:sldLayoutId id="2147483812" r:id="rId23"/>
    <p:sldLayoutId id="2147483813" r:id="rId24"/>
    <p:sldLayoutId id="2147483870" r:id="rId25"/>
    <p:sldLayoutId id="2147483871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Logo">
            <a:extLst>
              <a:ext uri="{FF2B5EF4-FFF2-40B4-BE49-F238E27FC236}">
                <a16:creationId xmlns:a16="http://schemas.microsoft.com/office/drawing/2014/main" id="{B803B149-B41B-499F-9FC0-955850A8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68" r:id="rId16"/>
    <p:sldLayoutId id="2147483833" r:id="rId17"/>
    <p:sldLayoutId id="2147483834" r:id="rId18"/>
    <p:sldLayoutId id="2147483835" r:id="rId19"/>
    <p:sldLayoutId id="2147483836" r:id="rId20"/>
    <p:sldLayoutId id="2147483837" r:id="rId21"/>
    <p:sldLayoutId id="2147483838" r:id="rId22"/>
    <p:sldLayoutId id="2147483839" r:id="rId23"/>
    <p:sldLayoutId id="2147483840" r:id="rId24"/>
    <p:sldLayoutId id="2147483841" r:id="rId25"/>
    <p:sldLayoutId id="2147483842" r:id="rId26"/>
    <p:sldLayoutId id="2147483843" r:id="rId27"/>
    <p:sldLayoutId id="2147483772" r:id="rId28"/>
    <p:sldLayoutId id="2147483773" r:id="rId29"/>
    <p:sldLayoutId id="2147483774" r:id="rId30"/>
    <p:sldLayoutId id="2147483775" r:id="rId31"/>
    <p:sldLayoutId id="2147483844" r:id="rId32"/>
    <p:sldLayoutId id="2147483845" r:id="rId33"/>
    <p:sldLayoutId id="2147483846" r:id="rId34"/>
    <p:sldLayoutId id="2147483779" r:id="rId35"/>
    <p:sldLayoutId id="2147483780" r:id="rId36"/>
    <p:sldLayoutId id="2147483781" r:id="rId37"/>
    <p:sldLayoutId id="2147483782" r:id="rId38"/>
    <p:sldLayoutId id="2147483783" r:id="rId39"/>
    <p:sldLayoutId id="2147483866" r:id="rId40"/>
    <p:sldLayoutId id="2147483867" r:id="rId41"/>
    <p:sldLayoutId id="2147483847" r:id="rId42"/>
    <p:sldLayoutId id="2147483848" r:id="rId43"/>
    <p:sldLayoutId id="2147483849" r:id="rId44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Background shape">
            <a:extLst>
              <a:ext uri="{FF2B5EF4-FFF2-40B4-BE49-F238E27FC236}">
                <a16:creationId xmlns:a16="http://schemas.microsoft.com/office/drawing/2014/main" id="{6C02D648-4BAC-4912-B2BF-F533637F5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30/9/2024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Logo">
            <a:extLst>
              <a:ext uri="{FF2B5EF4-FFF2-40B4-BE49-F238E27FC236}">
                <a16:creationId xmlns:a16="http://schemas.microsoft.com/office/drawing/2014/main" id="{306309D1-1A80-489B-9D19-DC11A2F31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864" r:id="rId10"/>
    <p:sldLayoutId id="2147483865" r:id="rId11"/>
    <p:sldLayoutId id="2147483732" r:id="rId12"/>
    <p:sldLayoutId id="2147483850" r:id="rId13"/>
    <p:sldLayoutId id="2147483851" r:id="rId14"/>
    <p:sldLayoutId id="2147483852" r:id="rId15"/>
    <p:sldLayoutId id="2147483853" r:id="rId16"/>
    <p:sldLayoutId id="2147483854" r:id="rId17"/>
    <p:sldLayoutId id="2147483855" r:id="rId18"/>
    <p:sldLayoutId id="2147483856" r:id="rId19"/>
    <p:sldLayoutId id="2147483857" r:id="rId20"/>
    <p:sldLayoutId id="2147483858" r:id="rId21"/>
    <p:sldLayoutId id="2147483797" r:id="rId22"/>
    <p:sldLayoutId id="2147483859" r:id="rId23"/>
    <p:sldLayoutId id="2147483860" r:id="rId24"/>
    <p:sldLayoutId id="2147483861" r:id="rId25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B9B3B95-E9A6-DC40-A7FC-9E43718FE60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71699FDC-B15E-B441-8D87-5682DE287B1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E88DE93A-C4AB-A74E-AA7C-9DD7C2CE7DF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fld id="{13D8E33D-BBC1-404B-B017-F4DBE5C47A06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1029" name="Group 11">
            <a:extLst>
              <a:ext uri="{FF2B5EF4-FFF2-40B4-BE49-F238E27FC236}">
                <a16:creationId xmlns:a16="http://schemas.microsoft.com/office/drawing/2014/main" id="{9D0C492C-6978-424F-9060-6E1B1D9DAE6B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209550"/>
            <a:ext cx="1525588" cy="1525588"/>
            <a:chOff x="240" y="132"/>
            <a:chExt cx="961" cy="961"/>
          </a:xfrm>
        </p:grpSpPr>
        <p:sp>
          <p:nvSpPr>
            <p:cNvPr id="1034" name="Freeform 5">
              <a:extLst>
                <a:ext uri="{FF2B5EF4-FFF2-40B4-BE49-F238E27FC236}">
                  <a16:creationId xmlns:a16="http://schemas.microsoft.com/office/drawing/2014/main" id="{FE11EDFC-C9B8-4B46-8693-B5C294087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" y="228"/>
              <a:ext cx="769" cy="769"/>
            </a:xfrm>
            <a:custGeom>
              <a:avLst/>
              <a:gdLst>
                <a:gd name="T0" fmla="*/ 384 w 769"/>
                <a:gd name="T1" fmla="*/ 0 h 769"/>
                <a:gd name="T2" fmla="*/ 0 w 769"/>
                <a:gd name="T3" fmla="*/ 384 h 769"/>
                <a:gd name="T4" fmla="*/ 384 w 769"/>
                <a:gd name="T5" fmla="*/ 768 h 769"/>
                <a:gd name="T6" fmla="*/ 768 w 769"/>
                <a:gd name="T7" fmla="*/ 384 h 769"/>
                <a:gd name="T8" fmla="*/ 384 w 769"/>
                <a:gd name="T9" fmla="*/ 0 h 76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69" h="769">
                  <a:moveTo>
                    <a:pt x="384" y="0"/>
                  </a:moveTo>
                  <a:lnTo>
                    <a:pt x="0" y="384"/>
                  </a:lnTo>
                  <a:lnTo>
                    <a:pt x="384" y="768"/>
                  </a:lnTo>
                  <a:lnTo>
                    <a:pt x="768" y="384"/>
                  </a:lnTo>
                  <a:lnTo>
                    <a:pt x="384" y="0"/>
                  </a:lnTo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rnd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grpSp>
          <p:nvGrpSpPr>
            <p:cNvPr id="1035" name="Group 10">
              <a:extLst>
                <a:ext uri="{FF2B5EF4-FFF2-40B4-BE49-F238E27FC236}">
                  <a16:creationId xmlns:a16="http://schemas.microsoft.com/office/drawing/2014/main" id="{8DFA0A03-012B-4269-A205-14F2B5FFD9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0" y="132"/>
              <a:ext cx="961" cy="961"/>
              <a:chOff x="240" y="132"/>
              <a:chExt cx="961" cy="961"/>
            </a:xfrm>
          </p:grpSpPr>
          <p:sp>
            <p:nvSpPr>
              <p:cNvPr id="1036" name="Freeform 6">
                <a:extLst>
                  <a:ext uri="{FF2B5EF4-FFF2-40B4-BE49-F238E27FC236}">
                    <a16:creationId xmlns:a16="http://schemas.microsoft.com/office/drawing/2014/main" id="{D631E28F-59E4-4E4D-B131-B2FA4BB0E9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" y="132"/>
                <a:ext cx="481" cy="481"/>
              </a:xfrm>
              <a:custGeom>
                <a:avLst/>
                <a:gdLst>
                  <a:gd name="T0" fmla="*/ 0 w 481"/>
                  <a:gd name="T1" fmla="*/ 96 h 481"/>
                  <a:gd name="T2" fmla="*/ 0 w 481"/>
                  <a:gd name="T3" fmla="*/ 0 h 481"/>
                  <a:gd name="T4" fmla="*/ 480 w 481"/>
                  <a:gd name="T5" fmla="*/ 480 h 481"/>
                  <a:gd name="T6" fmla="*/ 384 w 481"/>
                  <a:gd name="T7" fmla="*/ 480 h 481"/>
                  <a:gd name="T8" fmla="*/ 0 w 481"/>
                  <a:gd name="T9" fmla="*/ 96 h 48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81" h="481">
                    <a:moveTo>
                      <a:pt x="0" y="96"/>
                    </a:moveTo>
                    <a:lnTo>
                      <a:pt x="0" y="0"/>
                    </a:lnTo>
                    <a:lnTo>
                      <a:pt x="480" y="480"/>
                    </a:lnTo>
                    <a:lnTo>
                      <a:pt x="384" y="480"/>
                    </a:lnTo>
                    <a:lnTo>
                      <a:pt x="0" y="96"/>
                    </a:lnTo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037" name="Freeform 7">
                <a:extLst>
                  <a:ext uri="{FF2B5EF4-FFF2-40B4-BE49-F238E27FC236}">
                    <a16:creationId xmlns:a16="http://schemas.microsoft.com/office/drawing/2014/main" id="{C6799CEC-7C45-4F11-8A59-8443F4657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" y="132"/>
                <a:ext cx="481" cy="481"/>
              </a:xfrm>
              <a:custGeom>
                <a:avLst/>
                <a:gdLst>
                  <a:gd name="T0" fmla="*/ 480 w 481"/>
                  <a:gd name="T1" fmla="*/ 0 h 481"/>
                  <a:gd name="T2" fmla="*/ 480 w 481"/>
                  <a:gd name="T3" fmla="*/ 96 h 481"/>
                  <a:gd name="T4" fmla="*/ 96 w 481"/>
                  <a:gd name="T5" fmla="*/ 480 h 481"/>
                  <a:gd name="T6" fmla="*/ 0 w 481"/>
                  <a:gd name="T7" fmla="*/ 480 h 481"/>
                  <a:gd name="T8" fmla="*/ 480 w 481"/>
                  <a:gd name="T9" fmla="*/ 0 h 48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81" h="481">
                    <a:moveTo>
                      <a:pt x="480" y="0"/>
                    </a:moveTo>
                    <a:lnTo>
                      <a:pt x="480" y="96"/>
                    </a:lnTo>
                    <a:lnTo>
                      <a:pt x="96" y="480"/>
                    </a:lnTo>
                    <a:lnTo>
                      <a:pt x="0" y="480"/>
                    </a:lnTo>
                    <a:lnTo>
                      <a:pt x="480" y="0"/>
                    </a:lnTo>
                  </a:path>
                </a:pathLst>
              </a:custGeom>
              <a:solidFill>
                <a:srgbClr val="DADA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038" name="Freeform 8">
                <a:extLst>
                  <a:ext uri="{FF2B5EF4-FFF2-40B4-BE49-F238E27FC236}">
                    <a16:creationId xmlns:a16="http://schemas.microsoft.com/office/drawing/2014/main" id="{F8DE925F-2274-4E3D-81CD-6408162279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" y="612"/>
                <a:ext cx="481" cy="481"/>
              </a:xfrm>
              <a:custGeom>
                <a:avLst/>
                <a:gdLst>
                  <a:gd name="T0" fmla="*/ 384 w 481"/>
                  <a:gd name="T1" fmla="*/ 0 h 481"/>
                  <a:gd name="T2" fmla="*/ 480 w 481"/>
                  <a:gd name="T3" fmla="*/ 0 h 481"/>
                  <a:gd name="T4" fmla="*/ 0 w 481"/>
                  <a:gd name="T5" fmla="*/ 480 h 481"/>
                  <a:gd name="T6" fmla="*/ 0 w 481"/>
                  <a:gd name="T7" fmla="*/ 384 h 481"/>
                  <a:gd name="T8" fmla="*/ 384 w 481"/>
                  <a:gd name="T9" fmla="*/ 0 h 48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81" h="481">
                    <a:moveTo>
                      <a:pt x="384" y="0"/>
                    </a:moveTo>
                    <a:lnTo>
                      <a:pt x="480" y="0"/>
                    </a:lnTo>
                    <a:lnTo>
                      <a:pt x="0" y="480"/>
                    </a:lnTo>
                    <a:lnTo>
                      <a:pt x="0" y="384"/>
                    </a:lnTo>
                    <a:lnTo>
                      <a:pt x="384" y="0"/>
                    </a:lnTo>
                  </a:path>
                </a:pathLst>
              </a:custGeom>
              <a:solidFill>
                <a:srgbClr val="B9B9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039" name="Freeform 9">
                <a:extLst>
                  <a:ext uri="{FF2B5EF4-FFF2-40B4-BE49-F238E27FC236}">
                    <a16:creationId xmlns:a16="http://schemas.microsoft.com/office/drawing/2014/main" id="{B9D10AC8-E262-4989-A810-3F53DF971E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" y="612"/>
                <a:ext cx="481" cy="481"/>
              </a:xfrm>
              <a:custGeom>
                <a:avLst/>
                <a:gdLst>
                  <a:gd name="T0" fmla="*/ 96 w 481"/>
                  <a:gd name="T1" fmla="*/ 0 h 481"/>
                  <a:gd name="T2" fmla="*/ 480 w 481"/>
                  <a:gd name="T3" fmla="*/ 384 h 481"/>
                  <a:gd name="T4" fmla="*/ 480 w 481"/>
                  <a:gd name="T5" fmla="*/ 480 h 481"/>
                  <a:gd name="T6" fmla="*/ 0 w 481"/>
                  <a:gd name="T7" fmla="*/ 0 h 481"/>
                  <a:gd name="T8" fmla="*/ 96 w 481"/>
                  <a:gd name="T9" fmla="*/ 0 h 48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81" h="481">
                    <a:moveTo>
                      <a:pt x="96" y="0"/>
                    </a:moveTo>
                    <a:lnTo>
                      <a:pt x="480" y="384"/>
                    </a:lnTo>
                    <a:lnTo>
                      <a:pt x="480" y="480"/>
                    </a:lnTo>
                    <a:lnTo>
                      <a:pt x="0" y="0"/>
                    </a:lnTo>
                    <a:lnTo>
                      <a:pt x="96" y="0"/>
                    </a:lnTo>
                  </a:path>
                </a:pathLst>
              </a:custGeom>
              <a:solidFill>
                <a:srgbClr val="91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AU"/>
              </a:p>
            </p:txBody>
          </p:sp>
        </p:grpSp>
      </p:grpSp>
      <p:sp>
        <p:nvSpPr>
          <p:cNvPr id="1030" name="Rectangle 12">
            <a:extLst>
              <a:ext uri="{FF2B5EF4-FFF2-40B4-BE49-F238E27FC236}">
                <a16:creationId xmlns:a16="http://schemas.microsoft.com/office/drawing/2014/main" id="{7B9F2E66-4ED8-45CF-81C7-9EA1AF8E29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419100"/>
            <a:ext cx="77724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1" name="Rectangle 13">
            <a:extLst>
              <a:ext uri="{FF2B5EF4-FFF2-40B4-BE49-F238E27FC236}">
                <a16:creationId xmlns:a16="http://schemas.microsoft.com/office/drawing/2014/main" id="{E57BF9E6-4E20-4F2A-9DAB-530B2CA645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981200"/>
            <a:ext cx="7772400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2" name="Rectangle 14">
            <a:extLst>
              <a:ext uri="{FF2B5EF4-FFF2-40B4-BE49-F238E27FC236}">
                <a16:creationId xmlns:a16="http://schemas.microsoft.com/office/drawing/2014/main" id="{1B4549FC-DBF6-8640-A6A1-F2918FB447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75" y="6488113"/>
            <a:ext cx="26749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>
            <a:spAutoFit/>
          </a:bodyPr>
          <a:lstStyle>
            <a:lvl1pPr>
              <a:defRPr sz="24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pPr>
              <a:defRPr/>
            </a:pPr>
            <a:r>
              <a:rPr lang="en-US" altLang="x-none" sz="1400">
                <a:solidFill>
                  <a:schemeClr val="tx1"/>
                </a:solidFill>
              </a:rPr>
              <a:t>Database Management Systems</a:t>
            </a:r>
          </a:p>
        </p:txBody>
      </p:sp>
      <p:sp>
        <p:nvSpPr>
          <p:cNvPr id="1033" name="Rectangle 15">
            <a:extLst>
              <a:ext uri="{FF2B5EF4-FFF2-40B4-BE49-F238E27FC236}">
                <a16:creationId xmlns:a16="http://schemas.microsoft.com/office/drawing/2014/main" id="{B090CBCF-4A4D-2A40-8016-B23573FAF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43938" y="6486525"/>
            <a:ext cx="4095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>
            <a:spAutoFit/>
          </a:bodyPr>
          <a:lstStyle>
            <a:lvl1pPr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CF0E30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r"/>
            <a:fld id="{1F6382A3-5231-4321-A776-D8D5CC7000EF}" type="slidenum">
              <a:rPr lang="en-US" altLang="en-US" sz="1400">
                <a:solidFill>
                  <a:schemeClr val="tx1"/>
                </a:solidFill>
              </a:rPr>
              <a:pPr algn="r"/>
              <a:t>‹#›</a:t>
            </a:fld>
            <a:endParaRPr lang="en-US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098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  <p:sldLayoutId id="2147483884" r:id="rId12"/>
    <p:sldLayoutId id="2147483885" r:id="rId13"/>
    <p:sldLayoutId id="2147483886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i="1">
          <a:solidFill>
            <a:schemeClr val="tx2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i="1">
          <a:solidFill>
            <a:schemeClr val="tx2"/>
          </a:solidFill>
          <a:latin typeface="Book Antiqua" pitchFamily="18" charset="0"/>
          <a:ea typeface="MS PGothic" pitchFamily="34" charset="-128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i="1">
          <a:solidFill>
            <a:schemeClr val="tx2"/>
          </a:solidFill>
          <a:latin typeface="Book Antiqua" pitchFamily="18" charset="0"/>
          <a:ea typeface="MS PGothic" pitchFamily="34" charset="-128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i="1">
          <a:solidFill>
            <a:schemeClr val="tx2"/>
          </a:solidFill>
          <a:latin typeface="Book Antiqua" pitchFamily="18" charset="0"/>
          <a:ea typeface="MS PGothic" pitchFamily="34" charset="-128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i="1">
          <a:solidFill>
            <a:schemeClr val="tx2"/>
          </a:solidFill>
          <a:latin typeface="Book Antiqua" pitchFamily="18" charset="0"/>
          <a:ea typeface="MS PGothic" pitchFamily="34" charset="-128"/>
          <a:cs typeface="ＭＳ Ｐゴシック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 i="1">
          <a:solidFill>
            <a:schemeClr val="tx2"/>
          </a:solidFill>
          <a:latin typeface="Book Antiqua" pitchFamily="18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 i="1">
          <a:solidFill>
            <a:schemeClr val="tx2"/>
          </a:solidFill>
          <a:latin typeface="Book Antiqua" pitchFamily="18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 i="1">
          <a:solidFill>
            <a:schemeClr val="tx2"/>
          </a:solidFill>
          <a:latin typeface="Book Antiqua" pitchFamily="18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 i="1">
          <a:solidFill>
            <a:schemeClr val="tx2"/>
          </a:solidFill>
          <a:latin typeface="Book Antiqua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Monotype Sorts" charset="2"/>
        <a:buChar char="v"/>
        <a:defRPr sz="28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 sz="2400">
          <a:solidFill>
            <a:schemeClr val="tx1"/>
          </a:solidFill>
          <a:latin typeface="+mn-lt"/>
          <a:ea typeface="MS PGothic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Monotype Sorts" charset="2"/>
        <a:buChar char="u"/>
        <a:defRPr sz="2000"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–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Semester 2, 2024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4179" y="5792476"/>
            <a:ext cx="6471466" cy="13404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Live lecture – Week 10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40E88-7385-2847-BAF7-13E01F0761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4012" y="395288"/>
            <a:ext cx="7940117" cy="88741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COMP90050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Advanced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892636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28482-CBB4-D33A-4E81-BC85C4F37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1A8FED61-1FA0-DC01-3FA2-7AA78CD03B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ARIES example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6E3B8B1-160E-3443-62E2-97E526309082}"/>
              </a:ext>
            </a:extLst>
          </p:cNvPr>
          <p:cNvGraphicFramePr>
            <a:graphicFrameLocks noGrp="1"/>
          </p:cNvGraphicFramePr>
          <p:nvPr/>
        </p:nvGraphicFramePr>
        <p:xfrm>
          <a:off x="514060" y="1490590"/>
          <a:ext cx="8193521" cy="1771650"/>
        </p:xfrm>
        <a:graphic>
          <a:graphicData uri="http://schemas.openxmlformats.org/drawingml/2006/table">
            <a:tbl>
              <a:tblPr firstRow="1" firstCol="1" bandRow="1"/>
              <a:tblGrid>
                <a:gridCol w="633564">
                  <a:extLst>
                    <a:ext uri="{9D8B030D-6E8A-4147-A177-3AD203B41FA5}">
                      <a16:colId xmlns:a16="http://schemas.microsoft.com/office/drawing/2014/main" val="942944423"/>
                    </a:ext>
                  </a:extLst>
                </a:gridCol>
                <a:gridCol w="7559957">
                  <a:extLst>
                    <a:ext uri="{9D8B030D-6E8A-4147-A177-3AD203B41FA5}">
                      <a16:colId xmlns:a16="http://schemas.microsoft.com/office/drawing/2014/main" val="122416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BEGIN CHECKPOINT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390334"/>
                  </a:ext>
                </a:extLst>
              </a:tr>
              <a:tr h="59041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END CHECKPOINT (EMPTY XACT TABLE AND DPT)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234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P1 (OLD: YYY NEW: ZZZ)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441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P2 (OLD: WWW NEW: XXX)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11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COMMIT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52477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DAF1EA7F-9D8B-0D47-14DB-D49FC9A39C28}"/>
              </a:ext>
            </a:extLst>
          </p:cNvPr>
          <p:cNvSpPr txBox="1">
            <a:spLocks noChangeArrowheads="1"/>
          </p:cNvSpPr>
          <p:nvPr/>
        </p:nvSpPr>
        <p:spPr>
          <a:xfrm>
            <a:off x="487934" y="3429000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r>
              <a:rPr lang="en-AU" sz="2200" b="1" dirty="0">
                <a:latin typeface="Helvetica"/>
                <a:cs typeface="Helvetica"/>
              </a:rPr>
              <a:t>Analysis phase:</a:t>
            </a:r>
          </a:p>
          <a:p>
            <a:pPr>
              <a:lnSpc>
                <a:spcPts val="3180"/>
              </a:lnSpc>
              <a:spcBef>
                <a:spcPts val="0"/>
              </a:spcBef>
            </a:pP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5: Initialize XACT table and DPT to empty.</a:t>
            </a: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10: Add (T1, LSN 10) to XACT table. Add (P1, LSN 10) to DPT.</a:t>
            </a:r>
          </a:p>
          <a:p>
            <a:pPr>
              <a:lnSpc>
                <a:spcPts val="3180"/>
              </a:lnSpc>
              <a:spcBef>
                <a:spcPts val="0"/>
              </a:spcBef>
            </a:pP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15: Set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LastLSN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=15 for T1 in XACT table. Add (P2, LSN 15) to DPT.</a:t>
            </a: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2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ts val="3180"/>
              </a:lnSpc>
            </a:pPr>
            <a:endParaRPr lang="en-AU" sz="2200" dirty="0">
              <a:latin typeface="Helvetica"/>
              <a:cs typeface="Helvetica"/>
            </a:endParaRPr>
          </a:p>
        </p:txBody>
      </p:sp>
      <p:graphicFrame>
        <p:nvGraphicFramePr>
          <p:cNvPr id="6" name="Group 154">
            <a:extLst>
              <a:ext uri="{FF2B5EF4-FFF2-40B4-BE49-F238E27FC236}">
                <a16:creationId xmlns:a16="http://schemas.microsoft.com/office/drawing/2014/main" id="{AD9E6D57-6643-4163-5891-F88855F093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8193864"/>
              </p:ext>
            </p:extLst>
          </p:nvPr>
        </p:nvGraphicFramePr>
        <p:xfrm>
          <a:off x="5556025" y="3574810"/>
          <a:ext cx="1603375" cy="1189037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T1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R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292412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2">
            <a:extLst>
              <a:ext uri="{FF2B5EF4-FFF2-40B4-BE49-F238E27FC236}">
                <a16:creationId xmlns:a16="http://schemas.microsoft.com/office/drawing/2014/main" id="{7699B965-4CB0-C9F0-8B9E-0A2083FAF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525" y="3146185"/>
            <a:ext cx="1793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X-table</a:t>
            </a:r>
          </a:p>
        </p:txBody>
      </p:sp>
      <p:graphicFrame>
        <p:nvGraphicFramePr>
          <p:cNvPr id="8" name="Group 157">
            <a:extLst>
              <a:ext uri="{FF2B5EF4-FFF2-40B4-BE49-F238E27FC236}">
                <a16:creationId xmlns:a16="http://schemas.microsoft.com/office/drawing/2014/main" id="{946E01ED-0560-5D45-CD5A-3E170CA6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195154"/>
              </p:ext>
            </p:extLst>
          </p:nvPr>
        </p:nvGraphicFramePr>
        <p:xfrm>
          <a:off x="7301520" y="3146742"/>
          <a:ext cx="1511300" cy="1591677"/>
        </p:xfrm>
        <a:graphic>
          <a:graphicData uri="http://schemas.openxmlformats.org/drawingml/2006/table">
            <a:tbl>
              <a:tblPr/>
              <a:tblGrid>
                <a:gridCol w="719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02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(Recent LSN)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P1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10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P2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 Box 109">
            <a:extLst>
              <a:ext uri="{FF2B5EF4-FFF2-40B4-BE49-F238E27FC236}">
                <a16:creationId xmlns:a16="http://schemas.microsoft.com/office/drawing/2014/main" id="{167F60D9-C489-E6AC-D7F2-BFD1E7FBB8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392" y="2716380"/>
            <a:ext cx="25034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Dirty Page table</a:t>
            </a:r>
          </a:p>
        </p:txBody>
      </p:sp>
    </p:spTree>
    <p:extLst>
      <p:ext uri="{BB962C8B-B14F-4D97-AF65-F5344CB8AC3E}">
        <p14:creationId xmlns:p14="http://schemas.microsoft.com/office/powerpoint/2010/main" val="4204186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015FD0-183C-A04B-D754-48C7B30AF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484BCC7C-B432-3671-408E-7C1976DD2A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ARIES example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2F8DEA-8D53-762C-B74A-62BF4425192D}"/>
              </a:ext>
            </a:extLst>
          </p:cNvPr>
          <p:cNvGraphicFramePr>
            <a:graphicFrameLocks noGrp="1"/>
          </p:cNvGraphicFramePr>
          <p:nvPr/>
        </p:nvGraphicFramePr>
        <p:xfrm>
          <a:off x="514060" y="1490590"/>
          <a:ext cx="8193521" cy="1771650"/>
        </p:xfrm>
        <a:graphic>
          <a:graphicData uri="http://schemas.openxmlformats.org/drawingml/2006/table">
            <a:tbl>
              <a:tblPr firstRow="1" firstCol="1" bandRow="1"/>
              <a:tblGrid>
                <a:gridCol w="633564">
                  <a:extLst>
                    <a:ext uri="{9D8B030D-6E8A-4147-A177-3AD203B41FA5}">
                      <a16:colId xmlns:a16="http://schemas.microsoft.com/office/drawing/2014/main" val="942944423"/>
                    </a:ext>
                  </a:extLst>
                </a:gridCol>
                <a:gridCol w="7559957">
                  <a:extLst>
                    <a:ext uri="{9D8B030D-6E8A-4147-A177-3AD203B41FA5}">
                      <a16:colId xmlns:a16="http://schemas.microsoft.com/office/drawing/2014/main" val="122416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BEGIN CHECKPOINT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390334"/>
                  </a:ext>
                </a:extLst>
              </a:tr>
              <a:tr h="59041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END CHECKPOINT (EMPTY XACT TABLE AND DPT)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234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P1 (OLD: YYY NEW: ZZZ)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441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P2 (OLD: WWW NEW: XXX)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11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COMMIT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52477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B3B92AA5-472E-716F-3605-2B2699DDEC32}"/>
              </a:ext>
            </a:extLst>
          </p:cNvPr>
          <p:cNvSpPr txBox="1">
            <a:spLocks noChangeArrowheads="1"/>
          </p:cNvSpPr>
          <p:nvPr/>
        </p:nvSpPr>
        <p:spPr>
          <a:xfrm>
            <a:off x="487934" y="3429000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r>
              <a:rPr lang="en-AU" sz="2200" b="1" dirty="0">
                <a:latin typeface="Helvetica"/>
                <a:cs typeface="Helvetica"/>
              </a:rPr>
              <a:t>Analysis phase:</a:t>
            </a:r>
          </a:p>
          <a:p>
            <a:pPr>
              <a:lnSpc>
                <a:spcPts val="3180"/>
              </a:lnSpc>
              <a:spcBef>
                <a:spcPts val="0"/>
              </a:spcBef>
            </a:pP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5: Initialize XACT table and DPT to empty.</a:t>
            </a: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10: Add (T1, LSN 10) to XACT table. Add (P1, LSN 10) to DPT.</a:t>
            </a:r>
          </a:p>
          <a:p>
            <a:pPr>
              <a:lnSpc>
                <a:spcPts val="3180"/>
              </a:lnSpc>
              <a:spcBef>
                <a:spcPts val="0"/>
              </a:spcBef>
            </a:pP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15: Set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LastLSN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=15 for T1 in XACT table. Add (P2, LSN 15) to DPT.</a:t>
            </a:r>
          </a:p>
          <a:p>
            <a:pPr>
              <a:lnSpc>
                <a:spcPts val="3180"/>
              </a:lnSpc>
              <a:spcBef>
                <a:spcPts val="0"/>
              </a:spcBef>
            </a:pP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20: Change T1 status to "Commit" in XACT table</a:t>
            </a: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2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ts val="3180"/>
              </a:lnSpc>
            </a:pPr>
            <a:endParaRPr lang="en-AU" sz="2200" dirty="0">
              <a:latin typeface="Helvetica"/>
              <a:cs typeface="Helvetica"/>
            </a:endParaRPr>
          </a:p>
        </p:txBody>
      </p:sp>
      <p:graphicFrame>
        <p:nvGraphicFramePr>
          <p:cNvPr id="6" name="Group 154">
            <a:extLst>
              <a:ext uri="{FF2B5EF4-FFF2-40B4-BE49-F238E27FC236}">
                <a16:creationId xmlns:a16="http://schemas.microsoft.com/office/drawing/2014/main" id="{BDD58BED-22A7-6531-FCF8-AC98A5C9EA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2401728"/>
              </p:ext>
            </p:extLst>
          </p:nvPr>
        </p:nvGraphicFramePr>
        <p:xfrm>
          <a:off x="5556025" y="3574810"/>
          <a:ext cx="1603375" cy="1189037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T1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C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292412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2">
            <a:extLst>
              <a:ext uri="{FF2B5EF4-FFF2-40B4-BE49-F238E27FC236}">
                <a16:creationId xmlns:a16="http://schemas.microsoft.com/office/drawing/2014/main" id="{7CEC889C-DEB9-1A7E-FB75-4C1633CCE2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525" y="3146185"/>
            <a:ext cx="1793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X-table</a:t>
            </a:r>
          </a:p>
        </p:txBody>
      </p:sp>
      <p:graphicFrame>
        <p:nvGraphicFramePr>
          <p:cNvPr id="8" name="Group 157">
            <a:extLst>
              <a:ext uri="{FF2B5EF4-FFF2-40B4-BE49-F238E27FC236}">
                <a16:creationId xmlns:a16="http://schemas.microsoft.com/office/drawing/2014/main" id="{21DA44B8-0B94-42F2-67DF-7CB392CD3E28}"/>
              </a:ext>
            </a:extLst>
          </p:cNvPr>
          <p:cNvGraphicFramePr>
            <a:graphicFrameLocks noGrp="1"/>
          </p:cNvGraphicFramePr>
          <p:nvPr/>
        </p:nvGraphicFramePr>
        <p:xfrm>
          <a:off x="7301520" y="3146742"/>
          <a:ext cx="1511300" cy="1591677"/>
        </p:xfrm>
        <a:graphic>
          <a:graphicData uri="http://schemas.openxmlformats.org/drawingml/2006/table">
            <a:tbl>
              <a:tblPr/>
              <a:tblGrid>
                <a:gridCol w="719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02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(Recent LSN)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P1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10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P2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 Box 109">
            <a:extLst>
              <a:ext uri="{FF2B5EF4-FFF2-40B4-BE49-F238E27FC236}">
                <a16:creationId xmlns:a16="http://schemas.microsoft.com/office/drawing/2014/main" id="{0EFAC3A0-2205-9B4B-D194-DF971E9238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392" y="2716380"/>
            <a:ext cx="25034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Dirty Page table</a:t>
            </a:r>
          </a:p>
        </p:txBody>
      </p:sp>
    </p:spTree>
    <p:extLst>
      <p:ext uri="{BB962C8B-B14F-4D97-AF65-F5344CB8AC3E}">
        <p14:creationId xmlns:p14="http://schemas.microsoft.com/office/powerpoint/2010/main" val="2681324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2">
            <a:extLst>
              <a:ext uri="{FF2B5EF4-FFF2-40B4-BE49-F238E27FC236}">
                <a16:creationId xmlns:a16="http://schemas.microsoft.com/office/drawing/2014/main" id="{FC0E7106-2118-42AF-B734-2DB7B7CDF6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AU" altLang="en-US" sz="2400">
              <a:solidFill>
                <a:srgbClr val="CF0E30"/>
              </a:solidFill>
            </a:endParaRPr>
          </a:p>
        </p:txBody>
      </p:sp>
      <p:sp>
        <p:nvSpPr>
          <p:cNvPr id="83970" name="Rectangle 3">
            <a:extLst>
              <a:ext uri="{FF2B5EF4-FFF2-40B4-BE49-F238E27FC236}">
                <a16:creationId xmlns:a16="http://schemas.microsoft.com/office/drawing/2014/main" id="{27087627-E212-4F84-9E2B-9E6AE1BC88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AU" altLang="en-US" sz="2400">
              <a:solidFill>
                <a:srgbClr val="CF0E30"/>
              </a:solidFill>
            </a:endParaRPr>
          </a:p>
        </p:txBody>
      </p:sp>
      <p:sp>
        <p:nvSpPr>
          <p:cNvPr id="83971" name="Rectangle 4">
            <a:extLst>
              <a:ext uri="{FF2B5EF4-FFF2-40B4-BE49-F238E27FC236}">
                <a16:creationId xmlns:a16="http://schemas.microsoft.com/office/drawing/2014/main" id="{3B564CCA-5F17-40A7-9F4F-D0C3204BE1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en-US"/>
              <a:t>Recovery: The REDO Phase</a:t>
            </a:r>
          </a:p>
        </p:txBody>
      </p:sp>
      <p:sp>
        <p:nvSpPr>
          <p:cNvPr id="83972" name="Rectangle 5">
            <a:extLst>
              <a:ext uri="{FF2B5EF4-FFF2-40B4-BE49-F238E27FC236}">
                <a16:creationId xmlns:a16="http://schemas.microsoft.com/office/drawing/2014/main" id="{28E9D91F-F883-4530-AC86-61EA5F54E3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534400" cy="5121275"/>
          </a:xfrm>
          <a:noFill/>
        </p:spPr>
        <p:txBody>
          <a:bodyPr/>
          <a:lstStyle/>
          <a:p>
            <a:r>
              <a:rPr lang="en-US" altLang="en-US" dirty="0"/>
              <a:t>We</a:t>
            </a:r>
            <a:r>
              <a:rPr lang="en-US" altLang="en-US" i="1" dirty="0">
                <a:solidFill>
                  <a:schemeClr val="accent2"/>
                </a:solidFill>
              </a:rPr>
              <a:t> repeat History</a:t>
            </a:r>
            <a:r>
              <a:rPr lang="en-US" altLang="en-US" dirty="0"/>
              <a:t> to reconstruct state at crash:</a:t>
            </a:r>
          </a:p>
          <a:p>
            <a:pPr lvl="1"/>
            <a:r>
              <a:rPr lang="en-US" altLang="en-US" dirty="0"/>
              <a:t>Reapply </a:t>
            </a:r>
            <a:r>
              <a:rPr lang="en-US" altLang="en-US" i="1" dirty="0">
                <a:solidFill>
                  <a:schemeClr val="accent2"/>
                </a:solidFill>
              </a:rPr>
              <a:t>all</a:t>
            </a:r>
            <a:r>
              <a:rPr lang="en-US" altLang="en-US" dirty="0">
                <a:solidFill>
                  <a:schemeClr val="accent2"/>
                </a:solidFill>
              </a:rPr>
              <a:t> </a:t>
            </a:r>
            <a:r>
              <a:rPr lang="en-US" altLang="en-US" dirty="0"/>
              <a:t>updates (even of aborted </a:t>
            </a:r>
            <a:r>
              <a:rPr lang="en-US" altLang="en-US" dirty="0" err="1"/>
              <a:t>Xacts</a:t>
            </a:r>
            <a:r>
              <a:rPr lang="en-US" altLang="en-US" dirty="0"/>
              <a:t>!), redo CLRs.</a:t>
            </a:r>
          </a:p>
          <a:p>
            <a:r>
              <a:rPr lang="en-US" altLang="en-US" dirty="0"/>
              <a:t>Scan forward from log rec containing smallest </a:t>
            </a:r>
            <a:r>
              <a:rPr lang="en-US" altLang="en-US" dirty="0" err="1">
                <a:solidFill>
                  <a:schemeClr val="accent2"/>
                </a:solidFill>
              </a:rPr>
              <a:t>recLSN</a:t>
            </a:r>
            <a:r>
              <a:rPr lang="en-US" altLang="en-US" dirty="0"/>
              <a:t> in D.P.T. For each </a:t>
            </a:r>
            <a:r>
              <a:rPr lang="en-US" altLang="en-US" sz="2400" dirty="0"/>
              <a:t>CLR</a:t>
            </a:r>
            <a:r>
              <a:rPr lang="en-US" altLang="en-US" dirty="0"/>
              <a:t> or update  log rec </a:t>
            </a:r>
            <a:r>
              <a:rPr lang="en-US" altLang="en-US" dirty="0">
                <a:solidFill>
                  <a:schemeClr val="accent2"/>
                </a:solidFill>
              </a:rPr>
              <a:t>LSN</a:t>
            </a:r>
            <a:r>
              <a:rPr lang="en-US" altLang="en-US" dirty="0"/>
              <a:t>, </a:t>
            </a:r>
            <a:r>
              <a:rPr lang="en-US" altLang="en-US" sz="2400" dirty="0"/>
              <a:t>REDO</a:t>
            </a:r>
            <a:r>
              <a:rPr lang="en-US" altLang="en-US" dirty="0"/>
              <a:t> the action unless:  </a:t>
            </a:r>
          </a:p>
          <a:p>
            <a:pPr lvl="1"/>
            <a:r>
              <a:rPr lang="en-US" altLang="en-US" dirty="0"/>
              <a:t>Affected page is not in the Dirty Page Table, or</a:t>
            </a:r>
          </a:p>
          <a:p>
            <a:pPr lvl="1"/>
            <a:r>
              <a:rPr lang="en-US" altLang="en-US" dirty="0"/>
              <a:t>Affected page is in D.P.T., but has </a:t>
            </a:r>
            <a:r>
              <a:rPr lang="en-US" altLang="en-US" dirty="0" err="1">
                <a:solidFill>
                  <a:schemeClr val="accent2"/>
                </a:solidFill>
              </a:rPr>
              <a:t>recLSN</a:t>
            </a:r>
            <a:r>
              <a:rPr lang="en-US" altLang="en-US" dirty="0">
                <a:solidFill>
                  <a:schemeClr val="accent2"/>
                </a:solidFill>
              </a:rPr>
              <a:t> &gt; LSN, </a:t>
            </a:r>
            <a:r>
              <a:rPr lang="en-US" altLang="en-US" dirty="0"/>
              <a:t>or</a:t>
            </a:r>
          </a:p>
          <a:p>
            <a:pPr lvl="1"/>
            <a:r>
              <a:rPr lang="en-US" altLang="en-US" dirty="0" err="1">
                <a:solidFill>
                  <a:schemeClr val="accent2"/>
                </a:solidFill>
              </a:rPr>
              <a:t>pageLSN</a:t>
            </a:r>
            <a:r>
              <a:rPr lang="en-US" altLang="en-US" dirty="0"/>
              <a:t> (in DB) </a:t>
            </a:r>
            <a:r>
              <a:rPr lang="en-US" altLang="en-US" dirty="0">
                <a:latin typeface="Symbol" panose="05050102010706020507" pitchFamily="18" charset="2"/>
              </a:rPr>
              <a:t>³ </a:t>
            </a:r>
            <a:r>
              <a:rPr lang="en-US" altLang="en-US" dirty="0">
                <a:solidFill>
                  <a:schemeClr val="accent2"/>
                </a:solidFill>
              </a:rPr>
              <a:t>LSN. </a:t>
            </a:r>
            <a:endParaRPr lang="en-US" altLang="en-US" dirty="0">
              <a:solidFill>
                <a:srgbClr val="002060"/>
              </a:solidFill>
            </a:endParaRPr>
          </a:p>
          <a:p>
            <a:r>
              <a:rPr lang="en-US" altLang="en-US" dirty="0"/>
              <a:t>To </a:t>
            </a:r>
            <a:r>
              <a:rPr lang="en-US" altLang="en-US" sz="2400" dirty="0">
                <a:solidFill>
                  <a:schemeClr val="accent2"/>
                </a:solidFill>
              </a:rPr>
              <a:t>REDO</a:t>
            </a:r>
            <a:r>
              <a:rPr lang="en-US" altLang="en-US" dirty="0"/>
              <a:t> an action:</a:t>
            </a:r>
          </a:p>
          <a:p>
            <a:pPr lvl="1"/>
            <a:r>
              <a:rPr lang="en-US" altLang="en-US" dirty="0"/>
              <a:t>Reapply logged action.</a:t>
            </a:r>
            <a:endParaRPr lang="en-US" altLang="en-US" sz="1900" dirty="0">
              <a:solidFill>
                <a:srgbClr val="130C48"/>
              </a:solidFill>
            </a:endParaRPr>
          </a:p>
          <a:p>
            <a:pPr lvl="1"/>
            <a:r>
              <a:rPr lang="en-US" altLang="en-US" dirty="0"/>
              <a:t>Set </a:t>
            </a:r>
            <a:r>
              <a:rPr lang="en-US" altLang="en-US" dirty="0" err="1">
                <a:solidFill>
                  <a:schemeClr val="accent2"/>
                </a:solidFill>
              </a:rPr>
              <a:t>pageLSN</a:t>
            </a:r>
            <a:r>
              <a:rPr lang="en-US" altLang="en-US" dirty="0"/>
              <a:t> to </a:t>
            </a:r>
            <a:r>
              <a:rPr lang="en-US" altLang="en-US" dirty="0">
                <a:solidFill>
                  <a:schemeClr val="accent2"/>
                </a:solidFill>
              </a:rPr>
              <a:t>LSN</a:t>
            </a:r>
            <a:r>
              <a:rPr lang="en-US" altLang="en-US" dirty="0"/>
              <a:t>.  No additional logging! </a:t>
            </a:r>
            <a:endParaRPr lang="en-US" altLang="en-US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DE4E7-2A46-29BD-317C-268E50B3A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9AA3615B-96D1-9851-4A26-267D680C97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ARIES example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1C9A334-83CD-4214-2000-8AC0A2545B15}"/>
              </a:ext>
            </a:extLst>
          </p:cNvPr>
          <p:cNvGraphicFramePr>
            <a:graphicFrameLocks noGrp="1"/>
          </p:cNvGraphicFramePr>
          <p:nvPr/>
        </p:nvGraphicFramePr>
        <p:xfrm>
          <a:off x="514060" y="1490590"/>
          <a:ext cx="8193521" cy="1771650"/>
        </p:xfrm>
        <a:graphic>
          <a:graphicData uri="http://schemas.openxmlformats.org/drawingml/2006/table">
            <a:tbl>
              <a:tblPr firstRow="1" firstCol="1" bandRow="1"/>
              <a:tblGrid>
                <a:gridCol w="633564">
                  <a:extLst>
                    <a:ext uri="{9D8B030D-6E8A-4147-A177-3AD203B41FA5}">
                      <a16:colId xmlns:a16="http://schemas.microsoft.com/office/drawing/2014/main" val="942944423"/>
                    </a:ext>
                  </a:extLst>
                </a:gridCol>
                <a:gridCol w="7559957">
                  <a:extLst>
                    <a:ext uri="{9D8B030D-6E8A-4147-A177-3AD203B41FA5}">
                      <a16:colId xmlns:a16="http://schemas.microsoft.com/office/drawing/2014/main" val="122416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BEGIN CHECKPOINT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390334"/>
                  </a:ext>
                </a:extLst>
              </a:tr>
              <a:tr h="59041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END CHECKPOINT (EMPTY XACT TABLE AND DPT)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234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P1 (OLD: YYY NEW: ZZZ)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441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P2 (OLD: WWW NEW: XXX)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11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COMMIT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52477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33C3365D-0B55-A2DF-F942-FC69BA713919}"/>
              </a:ext>
            </a:extLst>
          </p:cNvPr>
          <p:cNvSpPr txBox="1">
            <a:spLocks noChangeArrowheads="1"/>
          </p:cNvSpPr>
          <p:nvPr/>
        </p:nvSpPr>
        <p:spPr>
          <a:xfrm>
            <a:off x="487934" y="3429000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r>
              <a:rPr lang="en-AU" sz="2200" b="1" dirty="0">
                <a:latin typeface="Helvetica"/>
                <a:cs typeface="Helvetica"/>
              </a:rPr>
              <a:t>Redo phase:</a:t>
            </a:r>
          </a:p>
          <a:p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Scan forward through the log starting at LSN 10.</a:t>
            </a: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10: Read page P1, check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PageLSN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 stored in the page. If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PageLSN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&lt;10, redo LSN 10 (set value to ZZZ) and set the page's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PageLSN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=10.</a:t>
            </a: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2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ts val="3180"/>
              </a:lnSpc>
            </a:pPr>
            <a:endParaRPr lang="en-AU" sz="2200" dirty="0">
              <a:latin typeface="Helvetica"/>
              <a:cs typeface="Helvetica"/>
            </a:endParaRPr>
          </a:p>
        </p:txBody>
      </p:sp>
      <p:graphicFrame>
        <p:nvGraphicFramePr>
          <p:cNvPr id="6" name="Group 154">
            <a:extLst>
              <a:ext uri="{FF2B5EF4-FFF2-40B4-BE49-F238E27FC236}">
                <a16:creationId xmlns:a16="http://schemas.microsoft.com/office/drawing/2014/main" id="{2FBDD125-810E-B79E-AB12-B36D3B9A3B2F}"/>
              </a:ext>
            </a:extLst>
          </p:cNvPr>
          <p:cNvGraphicFramePr>
            <a:graphicFrameLocks/>
          </p:cNvGraphicFramePr>
          <p:nvPr/>
        </p:nvGraphicFramePr>
        <p:xfrm>
          <a:off x="5556025" y="3574810"/>
          <a:ext cx="1603375" cy="1189037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T1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C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292412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2">
            <a:extLst>
              <a:ext uri="{FF2B5EF4-FFF2-40B4-BE49-F238E27FC236}">
                <a16:creationId xmlns:a16="http://schemas.microsoft.com/office/drawing/2014/main" id="{2D489BAE-11E6-90C8-99E8-80B6E7202F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525" y="3146185"/>
            <a:ext cx="1793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X-table</a:t>
            </a:r>
          </a:p>
        </p:txBody>
      </p:sp>
      <p:graphicFrame>
        <p:nvGraphicFramePr>
          <p:cNvPr id="8" name="Group 157">
            <a:extLst>
              <a:ext uri="{FF2B5EF4-FFF2-40B4-BE49-F238E27FC236}">
                <a16:creationId xmlns:a16="http://schemas.microsoft.com/office/drawing/2014/main" id="{E651994C-D0FD-1DC6-C2B8-C848D34E7ABA}"/>
              </a:ext>
            </a:extLst>
          </p:cNvPr>
          <p:cNvGraphicFramePr>
            <a:graphicFrameLocks noGrp="1"/>
          </p:cNvGraphicFramePr>
          <p:nvPr/>
        </p:nvGraphicFramePr>
        <p:xfrm>
          <a:off x="7301520" y="3146742"/>
          <a:ext cx="1511300" cy="1591677"/>
        </p:xfrm>
        <a:graphic>
          <a:graphicData uri="http://schemas.openxmlformats.org/drawingml/2006/table">
            <a:tbl>
              <a:tblPr/>
              <a:tblGrid>
                <a:gridCol w="719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02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(Recent LSN)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P1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10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P2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 Box 109">
            <a:extLst>
              <a:ext uri="{FF2B5EF4-FFF2-40B4-BE49-F238E27FC236}">
                <a16:creationId xmlns:a16="http://schemas.microsoft.com/office/drawing/2014/main" id="{59F84815-EE18-C277-F3E9-8C0448992A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392" y="2716380"/>
            <a:ext cx="25034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Dirty Page table</a:t>
            </a:r>
          </a:p>
        </p:txBody>
      </p:sp>
    </p:spTree>
    <p:extLst>
      <p:ext uri="{BB962C8B-B14F-4D97-AF65-F5344CB8AC3E}">
        <p14:creationId xmlns:p14="http://schemas.microsoft.com/office/powerpoint/2010/main" val="296902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64E509-4A5F-1B3C-05AF-34FE69FC3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FD18891A-2AA7-7B20-5D19-E2FA09FBDD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ARIES example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A367DC0-F292-198B-2293-91F98E51EB1B}"/>
              </a:ext>
            </a:extLst>
          </p:cNvPr>
          <p:cNvGraphicFramePr>
            <a:graphicFrameLocks noGrp="1"/>
          </p:cNvGraphicFramePr>
          <p:nvPr/>
        </p:nvGraphicFramePr>
        <p:xfrm>
          <a:off x="514060" y="1490590"/>
          <a:ext cx="8193521" cy="1771650"/>
        </p:xfrm>
        <a:graphic>
          <a:graphicData uri="http://schemas.openxmlformats.org/drawingml/2006/table">
            <a:tbl>
              <a:tblPr firstRow="1" firstCol="1" bandRow="1"/>
              <a:tblGrid>
                <a:gridCol w="633564">
                  <a:extLst>
                    <a:ext uri="{9D8B030D-6E8A-4147-A177-3AD203B41FA5}">
                      <a16:colId xmlns:a16="http://schemas.microsoft.com/office/drawing/2014/main" val="942944423"/>
                    </a:ext>
                  </a:extLst>
                </a:gridCol>
                <a:gridCol w="7559957">
                  <a:extLst>
                    <a:ext uri="{9D8B030D-6E8A-4147-A177-3AD203B41FA5}">
                      <a16:colId xmlns:a16="http://schemas.microsoft.com/office/drawing/2014/main" val="122416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BEGIN CHECKPOINT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390334"/>
                  </a:ext>
                </a:extLst>
              </a:tr>
              <a:tr h="59041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END CHECKPOINT (EMPTY XACT TABLE AND DPT)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234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P1 (OLD: YYY NEW: ZZZ)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441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P2 (OLD: WWW NEW: XXX)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11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COMMIT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52477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A707C964-3B72-B375-C206-840D7E00B737}"/>
              </a:ext>
            </a:extLst>
          </p:cNvPr>
          <p:cNvSpPr txBox="1">
            <a:spLocks noChangeArrowheads="1"/>
          </p:cNvSpPr>
          <p:nvPr/>
        </p:nvSpPr>
        <p:spPr>
          <a:xfrm>
            <a:off x="487934" y="3429000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r>
              <a:rPr lang="en-AU" sz="2200" b="1" dirty="0">
                <a:latin typeface="Helvetica"/>
                <a:cs typeface="Helvetica"/>
              </a:rPr>
              <a:t>Redo phase:</a:t>
            </a:r>
          </a:p>
          <a:p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Scan forward through the log starting at LSN 10.</a:t>
            </a: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10: Read page P1, check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PageLSN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 stored in the page. If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PageLSN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&lt;10, redo LSN 10 (set value to ZZZ) and set the page's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PageLSN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=10.</a:t>
            </a: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15: Read page P2, check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PageLSN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 stored in the page. If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PageLSN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&lt;15, redo LSN 15 (set value to XXX) and set the page's </a:t>
            </a:r>
            <a:r>
              <a:rPr lang="en-AU" sz="2200" dirty="0" err="1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PageLSN</a:t>
            </a: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=15.</a:t>
            </a:r>
            <a:endParaRPr lang="en-AU" sz="2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ts val="3180"/>
              </a:lnSpc>
              <a:spcBef>
                <a:spcPts val="0"/>
              </a:spcBef>
            </a:pP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2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ts val="3180"/>
              </a:lnSpc>
            </a:pPr>
            <a:endParaRPr lang="en-AU" sz="2200" dirty="0">
              <a:latin typeface="Helvetica"/>
              <a:cs typeface="Helvetica"/>
            </a:endParaRPr>
          </a:p>
        </p:txBody>
      </p:sp>
      <p:graphicFrame>
        <p:nvGraphicFramePr>
          <p:cNvPr id="6" name="Group 154">
            <a:extLst>
              <a:ext uri="{FF2B5EF4-FFF2-40B4-BE49-F238E27FC236}">
                <a16:creationId xmlns:a16="http://schemas.microsoft.com/office/drawing/2014/main" id="{FFBA50A0-5577-4D8A-1685-3B7C85572E25}"/>
              </a:ext>
            </a:extLst>
          </p:cNvPr>
          <p:cNvGraphicFramePr>
            <a:graphicFrameLocks/>
          </p:cNvGraphicFramePr>
          <p:nvPr/>
        </p:nvGraphicFramePr>
        <p:xfrm>
          <a:off x="5556025" y="3574810"/>
          <a:ext cx="1603375" cy="1189037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T1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C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292412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2">
            <a:extLst>
              <a:ext uri="{FF2B5EF4-FFF2-40B4-BE49-F238E27FC236}">
                <a16:creationId xmlns:a16="http://schemas.microsoft.com/office/drawing/2014/main" id="{297463CE-577E-0E03-28AE-9474523ED9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525" y="3146185"/>
            <a:ext cx="1793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X-table</a:t>
            </a:r>
          </a:p>
        </p:txBody>
      </p:sp>
      <p:graphicFrame>
        <p:nvGraphicFramePr>
          <p:cNvPr id="8" name="Group 157">
            <a:extLst>
              <a:ext uri="{FF2B5EF4-FFF2-40B4-BE49-F238E27FC236}">
                <a16:creationId xmlns:a16="http://schemas.microsoft.com/office/drawing/2014/main" id="{8C8D7921-9B84-135D-5526-900A58538883}"/>
              </a:ext>
            </a:extLst>
          </p:cNvPr>
          <p:cNvGraphicFramePr>
            <a:graphicFrameLocks noGrp="1"/>
          </p:cNvGraphicFramePr>
          <p:nvPr/>
        </p:nvGraphicFramePr>
        <p:xfrm>
          <a:off x="7301520" y="3146742"/>
          <a:ext cx="1511300" cy="1591677"/>
        </p:xfrm>
        <a:graphic>
          <a:graphicData uri="http://schemas.openxmlformats.org/drawingml/2006/table">
            <a:tbl>
              <a:tblPr/>
              <a:tblGrid>
                <a:gridCol w="719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02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(Recent LSN)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P1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10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P2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 Box 109">
            <a:extLst>
              <a:ext uri="{FF2B5EF4-FFF2-40B4-BE49-F238E27FC236}">
                <a16:creationId xmlns:a16="http://schemas.microsoft.com/office/drawing/2014/main" id="{DD8A95A3-5E31-4E83-1F43-C33AA5B8DF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392" y="2716380"/>
            <a:ext cx="25034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Dirty Page table</a:t>
            </a:r>
          </a:p>
        </p:txBody>
      </p:sp>
    </p:spTree>
    <p:extLst>
      <p:ext uri="{BB962C8B-B14F-4D97-AF65-F5344CB8AC3E}">
        <p14:creationId xmlns:p14="http://schemas.microsoft.com/office/powerpoint/2010/main" val="388339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5038C-7F61-BAA8-92AE-F0AEDE14E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486150D0-E8C3-FBE4-5BF0-258ED3EDEA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ARIES example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DA3F7B3-D110-07BD-58EC-B5C47B1D5107}"/>
              </a:ext>
            </a:extLst>
          </p:cNvPr>
          <p:cNvGraphicFramePr>
            <a:graphicFrameLocks noGrp="1"/>
          </p:cNvGraphicFramePr>
          <p:nvPr/>
        </p:nvGraphicFramePr>
        <p:xfrm>
          <a:off x="514060" y="1490590"/>
          <a:ext cx="8193521" cy="1771650"/>
        </p:xfrm>
        <a:graphic>
          <a:graphicData uri="http://schemas.openxmlformats.org/drawingml/2006/table">
            <a:tbl>
              <a:tblPr firstRow="1" firstCol="1" bandRow="1"/>
              <a:tblGrid>
                <a:gridCol w="633564">
                  <a:extLst>
                    <a:ext uri="{9D8B030D-6E8A-4147-A177-3AD203B41FA5}">
                      <a16:colId xmlns:a16="http://schemas.microsoft.com/office/drawing/2014/main" val="942944423"/>
                    </a:ext>
                  </a:extLst>
                </a:gridCol>
                <a:gridCol w="7559957">
                  <a:extLst>
                    <a:ext uri="{9D8B030D-6E8A-4147-A177-3AD203B41FA5}">
                      <a16:colId xmlns:a16="http://schemas.microsoft.com/office/drawing/2014/main" val="122416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BEGIN CHECKPOINT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390334"/>
                  </a:ext>
                </a:extLst>
              </a:tr>
              <a:tr h="59041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END CHECKPOINT (EMPTY XACT TABLE AND DPT)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234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P1 (OLD: YYY NEW: ZZZ)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441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P2 (OLD: WWW NEW: XXX)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11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COMMIT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52477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3031FBB0-8273-24F5-3947-C4DE0EE31BFF}"/>
              </a:ext>
            </a:extLst>
          </p:cNvPr>
          <p:cNvSpPr txBox="1">
            <a:spLocks noChangeArrowheads="1"/>
          </p:cNvSpPr>
          <p:nvPr/>
        </p:nvSpPr>
        <p:spPr>
          <a:xfrm>
            <a:off x="487934" y="3429000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r>
              <a:rPr lang="en-AU" sz="2200" b="1" dirty="0">
                <a:latin typeface="Helvetica"/>
                <a:cs typeface="Helvetica"/>
              </a:rPr>
              <a:t>Undo phase:</a:t>
            </a:r>
          </a:p>
          <a:p>
            <a:pPr>
              <a:lnSpc>
                <a:spcPts val="3180"/>
              </a:lnSpc>
            </a:pPr>
            <a:endParaRPr lang="en-AU" sz="2200" dirty="0">
              <a:latin typeface="Helvetica"/>
              <a:cs typeface="Helvetica"/>
            </a:endParaRPr>
          </a:p>
        </p:txBody>
      </p:sp>
      <p:graphicFrame>
        <p:nvGraphicFramePr>
          <p:cNvPr id="6" name="Group 154">
            <a:extLst>
              <a:ext uri="{FF2B5EF4-FFF2-40B4-BE49-F238E27FC236}">
                <a16:creationId xmlns:a16="http://schemas.microsoft.com/office/drawing/2014/main" id="{DC03A31B-13F0-FC32-5431-CCBF0CCA3DAB}"/>
              </a:ext>
            </a:extLst>
          </p:cNvPr>
          <p:cNvGraphicFramePr>
            <a:graphicFrameLocks/>
          </p:cNvGraphicFramePr>
          <p:nvPr/>
        </p:nvGraphicFramePr>
        <p:xfrm>
          <a:off x="5556025" y="3574810"/>
          <a:ext cx="1603375" cy="1189037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T1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C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292412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2">
            <a:extLst>
              <a:ext uri="{FF2B5EF4-FFF2-40B4-BE49-F238E27FC236}">
                <a16:creationId xmlns:a16="http://schemas.microsoft.com/office/drawing/2014/main" id="{C42065EB-3131-48B0-4485-DA72F8CF87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525" y="3146185"/>
            <a:ext cx="1793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X-table</a:t>
            </a:r>
          </a:p>
        </p:txBody>
      </p:sp>
      <p:graphicFrame>
        <p:nvGraphicFramePr>
          <p:cNvPr id="8" name="Group 157">
            <a:extLst>
              <a:ext uri="{FF2B5EF4-FFF2-40B4-BE49-F238E27FC236}">
                <a16:creationId xmlns:a16="http://schemas.microsoft.com/office/drawing/2014/main" id="{E7CA2372-B848-D254-1DAA-9AFF1AB08D54}"/>
              </a:ext>
            </a:extLst>
          </p:cNvPr>
          <p:cNvGraphicFramePr>
            <a:graphicFrameLocks noGrp="1"/>
          </p:cNvGraphicFramePr>
          <p:nvPr/>
        </p:nvGraphicFramePr>
        <p:xfrm>
          <a:off x="7301520" y="3146742"/>
          <a:ext cx="1511300" cy="1591677"/>
        </p:xfrm>
        <a:graphic>
          <a:graphicData uri="http://schemas.openxmlformats.org/drawingml/2006/table">
            <a:tbl>
              <a:tblPr/>
              <a:tblGrid>
                <a:gridCol w="719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02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(Recent LSN)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P1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10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P2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 Box 109">
            <a:extLst>
              <a:ext uri="{FF2B5EF4-FFF2-40B4-BE49-F238E27FC236}">
                <a16:creationId xmlns:a16="http://schemas.microsoft.com/office/drawing/2014/main" id="{BD690315-8C3F-CA2B-A1C7-A987DC56CC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392" y="2716380"/>
            <a:ext cx="25034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Dirty Page table</a:t>
            </a:r>
          </a:p>
        </p:txBody>
      </p:sp>
    </p:spTree>
    <p:extLst>
      <p:ext uri="{BB962C8B-B14F-4D97-AF65-F5344CB8AC3E}">
        <p14:creationId xmlns:p14="http://schemas.microsoft.com/office/powerpoint/2010/main" val="162112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E4DA9E-A370-1638-5107-DBCEEDD43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2">
            <a:extLst>
              <a:ext uri="{FF2B5EF4-FFF2-40B4-BE49-F238E27FC236}">
                <a16:creationId xmlns:a16="http://schemas.microsoft.com/office/drawing/2014/main" id="{B0CA6E4F-86E4-6D2E-4003-1E839F9446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AU" altLang="en-US" sz="2400">
              <a:solidFill>
                <a:srgbClr val="CF0E30"/>
              </a:solidFill>
            </a:endParaRPr>
          </a:p>
        </p:txBody>
      </p:sp>
      <p:sp>
        <p:nvSpPr>
          <p:cNvPr id="79874" name="Rectangle 3">
            <a:extLst>
              <a:ext uri="{FF2B5EF4-FFF2-40B4-BE49-F238E27FC236}">
                <a16:creationId xmlns:a16="http://schemas.microsoft.com/office/drawing/2014/main" id="{D78ACE8A-862F-6E83-4E30-A0771653F9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AU" altLang="en-US" sz="2400">
              <a:solidFill>
                <a:srgbClr val="CF0E30"/>
              </a:solidFill>
            </a:endParaRPr>
          </a:p>
        </p:txBody>
      </p:sp>
      <p:sp>
        <p:nvSpPr>
          <p:cNvPr id="79875" name="Rectangle 4">
            <a:extLst>
              <a:ext uri="{FF2B5EF4-FFF2-40B4-BE49-F238E27FC236}">
                <a16:creationId xmlns:a16="http://schemas.microsoft.com/office/drawing/2014/main" id="{20FDA23A-7E90-CF55-F6D3-8C43C19504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en-US"/>
              <a:t>Crash Recovery: Big Picture</a:t>
            </a:r>
          </a:p>
        </p:txBody>
      </p:sp>
      <p:sp>
        <p:nvSpPr>
          <p:cNvPr id="79876" name="Rectangle 5">
            <a:extLst>
              <a:ext uri="{FF2B5EF4-FFF2-40B4-BE49-F238E27FC236}">
                <a16:creationId xmlns:a16="http://schemas.microsoft.com/office/drawing/2014/main" id="{2E294574-2977-E2CB-CE9C-4938127E9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2213" y="1981200"/>
            <a:ext cx="5410200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dirty="0"/>
              <a:t>Start from a </a:t>
            </a:r>
            <a:r>
              <a:rPr lang="en-US" altLang="en-US" dirty="0">
                <a:solidFill>
                  <a:schemeClr val="accent2"/>
                </a:solidFill>
              </a:rPr>
              <a:t>checkpoint</a:t>
            </a:r>
            <a:r>
              <a:rPr lang="en-US" altLang="en-US" dirty="0"/>
              <a:t> (found via </a:t>
            </a:r>
            <a:r>
              <a:rPr lang="en-US" altLang="en-US" dirty="0">
                <a:solidFill>
                  <a:schemeClr val="accent2"/>
                </a:solidFill>
              </a:rPr>
              <a:t>master</a:t>
            </a:r>
            <a:r>
              <a:rPr lang="en-US" altLang="en-US" dirty="0"/>
              <a:t> record).</a:t>
            </a:r>
          </a:p>
          <a:p>
            <a:r>
              <a:rPr lang="en-US" altLang="en-US" dirty="0"/>
              <a:t>Three phases.  Need to:</a:t>
            </a:r>
          </a:p>
          <a:p>
            <a:pPr lvl="1">
              <a:buSzTx/>
            </a:pPr>
            <a:r>
              <a:rPr lang="en-US" altLang="en-US" dirty="0"/>
              <a:t>Figure out which </a:t>
            </a:r>
            <a:r>
              <a:rPr lang="en-US" altLang="en-US" dirty="0" err="1"/>
              <a:t>Xacts</a:t>
            </a:r>
            <a:r>
              <a:rPr lang="en-US" altLang="en-US" dirty="0"/>
              <a:t> committed since checkpoint, which failed (</a:t>
            </a:r>
            <a:r>
              <a:rPr lang="en-US" altLang="en-US" dirty="0">
                <a:solidFill>
                  <a:srgbClr val="0000FF"/>
                </a:solidFill>
              </a:rPr>
              <a:t>Analysis</a:t>
            </a:r>
            <a:r>
              <a:rPr lang="en-US" altLang="en-US" dirty="0"/>
              <a:t>).</a:t>
            </a:r>
          </a:p>
          <a:p>
            <a:pPr lvl="1">
              <a:buSzTx/>
            </a:pPr>
            <a:r>
              <a:rPr lang="en-US" altLang="en-US" dirty="0">
                <a:solidFill>
                  <a:schemeClr val="accent2"/>
                </a:solidFill>
              </a:rPr>
              <a:t>REDO</a:t>
            </a:r>
            <a:r>
              <a:rPr lang="en-US" altLang="en-US" dirty="0"/>
              <a:t> </a:t>
            </a:r>
            <a:r>
              <a:rPr lang="en-US" altLang="en-US" b="1" i="1" dirty="0"/>
              <a:t>all</a:t>
            </a:r>
            <a:r>
              <a:rPr lang="en-US" altLang="en-US" dirty="0"/>
              <a:t> actions.</a:t>
            </a:r>
          </a:p>
          <a:p>
            <a:pPr lvl="2"/>
            <a:r>
              <a:rPr lang="en-US" altLang="en-US" sz="2400" dirty="0"/>
              <a:t>(repeat history)</a:t>
            </a:r>
          </a:p>
          <a:p>
            <a:pPr lvl="1">
              <a:buSzTx/>
            </a:pPr>
            <a:r>
              <a:rPr lang="en-US" altLang="en-US" dirty="0">
                <a:solidFill>
                  <a:srgbClr val="009900"/>
                </a:solidFill>
              </a:rPr>
              <a:t>UNDO</a:t>
            </a:r>
            <a:r>
              <a:rPr lang="en-US" altLang="en-US" dirty="0"/>
              <a:t> effects of failed </a:t>
            </a:r>
            <a:r>
              <a:rPr lang="en-US" altLang="en-US" dirty="0" err="1"/>
              <a:t>Xacts</a:t>
            </a:r>
            <a:r>
              <a:rPr lang="en-US" altLang="en-US" dirty="0"/>
              <a:t>.</a:t>
            </a:r>
          </a:p>
        </p:txBody>
      </p:sp>
      <p:sp>
        <p:nvSpPr>
          <p:cNvPr id="79877" name="Line 6">
            <a:extLst>
              <a:ext uri="{FF2B5EF4-FFF2-40B4-BE49-F238E27FC236}">
                <a16:creationId xmlns:a16="http://schemas.microsoft.com/office/drawing/2014/main" id="{58D1CF61-8F60-6958-0DCC-173310EAB79E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1752600"/>
            <a:ext cx="0" cy="419100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78" name="Rectangle 7">
            <a:extLst>
              <a:ext uri="{FF2B5EF4-FFF2-40B4-BE49-F238E27FC236}">
                <a16:creationId xmlns:a16="http://schemas.microsoft.com/office/drawing/2014/main" id="{C51B23FE-E68C-62EC-40B2-358F75D972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213" y="1736725"/>
            <a:ext cx="1674812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Oldest log rec. of Xact active at crash</a:t>
            </a:r>
          </a:p>
        </p:txBody>
      </p:sp>
      <p:sp>
        <p:nvSpPr>
          <p:cNvPr id="79879" name="Rectangle 8">
            <a:extLst>
              <a:ext uri="{FF2B5EF4-FFF2-40B4-BE49-F238E27FC236}">
                <a16:creationId xmlns:a16="http://schemas.microsoft.com/office/drawing/2014/main" id="{5C378003-2A7F-2EFC-91C6-D844635EAB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625" y="2955925"/>
            <a:ext cx="1674813" cy="146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Smallest recLSN in dirty page table after Analysis</a:t>
            </a:r>
          </a:p>
        </p:txBody>
      </p:sp>
      <p:sp>
        <p:nvSpPr>
          <p:cNvPr id="79880" name="Rectangle 9">
            <a:extLst>
              <a:ext uri="{FF2B5EF4-FFF2-40B4-BE49-F238E27FC236}">
                <a16:creationId xmlns:a16="http://schemas.microsoft.com/office/drawing/2014/main" id="{B1E4A7F8-8D69-9C25-D45A-EB363A44B0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038" y="5089525"/>
            <a:ext cx="16748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/>
              <a:t>Last chkpt</a:t>
            </a:r>
          </a:p>
        </p:txBody>
      </p:sp>
      <p:sp>
        <p:nvSpPr>
          <p:cNvPr id="79881" name="Rectangle 10">
            <a:extLst>
              <a:ext uri="{FF2B5EF4-FFF2-40B4-BE49-F238E27FC236}">
                <a16:creationId xmlns:a16="http://schemas.microsoft.com/office/drawing/2014/main" id="{59ED183E-EDDD-47C2-B4D7-17C70FD3D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238" y="5775325"/>
            <a:ext cx="16748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CRASH</a:t>
            </a:r>
          </a:p>
        </p:txBody>
      </p:sp>
      <p:sp>
        <p:nvSpPr>
          <p:cNvPr id="79882" name="Line 11">
            <a:extLst>
              <a:ext uri="{FF2B5EF4-FFF2-40B4-BE49-F238E27FC236}">
                <a16:creationId xmlns:a16="http://schemas.microsoft.com/office/drawing/2014/main" id="{5070B908-9F0A-82C5-7DBC-E00E94CECB1A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2286000"/>
            <a:ext cx="3048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3" name="Line 12">
            <a:extLst>
              <a:ext uri="{FF2B5EF4-FFF2-40B4-BE49-F238E27FC236}">
                <a16:creationId xmlns:a16="http://schemas.microsoft.com/office/drawing/2014/main" id="{385C6662-C07D-A675-EAF7-433D12BB702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3657600"/>
            <a:ext cx="3048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4" name="Line 13">
            <a:extLst>
              <a:ext uri="{FF2B5EF4-FFF2-40B4-BE49-F238E27FC236}">
                <a16:creationId xmlns:a16="http://schemas.microsoft.com/office/drawing/2014/main" id="{D27AE521-5EE5-095D-934E-9F629EB42606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5257800"/>
            <a:ext cx="3048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5" name="Line 15">
            <a:extLst>
              <a:ext uri="{FF2B5EF4-FFF2-40B4-BE49-F238E27FC236}">
                <a16:creationId xmlns:a16="http://schemas.microsoft.com/office/drawing/2014/main" id="{BB01F44C-59ED-6F3A-3CC4-650D5D8C9B02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5257800"/>
            <a:ext cx="0" cy="762000"/>
          </a:xfrm>
          <a:prstGeom prst="line">
            <a:avLst/>
          </a:prstGeom>
          <a:noFill/>
          <a:ln w="50800">
            <a:solidFill>
              <a:srgbClr val="0000FF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6" name="Line 16">
            <a:extLst>
              <a:ext uri="{FF2B5EF4-FFF2-40B4-BE49-F238E27FC236}">
                <a16:creationId xmlns:a16="http://schemas.microsoft.com/office/drawing/2014/main" id="{08DE886C-C2A8-7C17-AC86-FA09CD2F0EBD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3657600"/>
            <a:ext cx="0" cy="2362200"/>
          </a:xfrm>
          <a:prstGeom prst="line">
            <a:avLst/>
          </a:prstGeom>
          <a:noFill/>
          <a:ln w="50800">
            <a:solidFill>
              <a:schemeClr val="accent2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7" name="Line 17">
            <a:extLst>
              <a:ext uri="{FF2B5EF4-FFF2-40B4-BE49-F238E27FC236}">
                <a16:creationId xmlns:a16="http://schemas.microsoft.com/office/drawing/2014/main" id="{C78DC4BF-840B-0FD6-4113-EA057248AE52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2286000"/>
            <a:ext cx="0" cy="3733800"/>
          </a:xfrm>
          <a:prstGeom prst="line">
            <a:avLst/>
          </a:prstGeom>
          <a:noFill/>
          <a:ln w="50800">
            <a:solidFill>
              <a:srgbClr val="009900"/>
            </a:solidFill>
            <a:round/>
            <a:headEnd type="stealth" w="med" len="lg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8" name="Rectangle 18">
            <a:extLst>
              <a:ext uri="{FF2B5EF4-FFF2-40B4-BE49-F238E27FC236}">
                <a16:creationId xmlns:a16="http://schemas.microsoft.com/office/drawing/2014/main" id="{D0423915-E661-205B-BAFB-003D96E0D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8538" y="6157913"/>
            <a:ext cx="4206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00FF"/>
                </a:solidFill>
              </a:rPr>
              <a:t>A</a:t>
            </a:r>
          </a:p>
        </p:txBody>
      </p:sp>
      <p:sp>
        <p:nvSpPr>
          <p:cNvPr id="79889" name="Rectangle 19">
            <a:extLst>
              <a:ext uri="{FF2B5EF4-FFF2-40B4-BE49-F238E27FC236}">
                <a16:creationId xmlns:a16="http://schemas.microsoft.com/office/drawing/2014/main" id="{F2806E3E-9D86-701E-EC5C-AFE7541A2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5738" y="6159500"/>
            <a:ext cx="387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accent2"/>
                </a:solidFill>
              </a:rPr>
              <a:t>R</a:t>
            </a:r>
          </a:p>
        </p:txBody>
      </p:sp>
      <p:sp>
        <p:nvSpPr>
          <p:cNvPr id="79890" name="Rectangle 20">
            <a:extLst>
              <a:ext uri="{FF2B5EF4-FFF2-40B4-BE49-F238E27FC236}">
                <a16:creationId xmlns:a16="http://schemas.microsoft.com/office/drawing/2014/main" id="{F52A61DB-4131-5643-D62C-55355FC1A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2938" y="6159500"/>
            <a:ext cx="4206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9900"/>
                </a:solidFill>
              </a:rPr>
              <a:t>U</a:t>
            </a:r>
          </a:p>
        </p:txBody>
      </p:sp>
      <p:grpSp>
        <p:nvGrpSpPr>
          <p:cNvPr id="79891" name="Group 21">
            <a:extLst>
              <a:ext uri="{FF2B5EF4-FFF2-40B4-BE49-F238E27FC236}">
                <a16:creationId xmlns:a16="http://schemas.microsoft.com/office/drawing/2014/main" id="{6F4F757F-8EE3-7B38-4E87-4A131B370409}"/>
              </a:ext>
            </a:extLst>
          </p:cNvPr>
          <p:cNvGrpSpPr>
            <a:grpSpLocks/>
          </p:cNvGrpSpPr>
          <p:nvPr/>
        </p:nvGrpSpPr>
        <p:grpSpPr bwMode="auto">
          <a:xfrm>
            <a:off x="1912938" y="5851525"/>
            <a:ext cx="304800" cy="228600"/>
            <a:chOff x="2448" y="3648"/>
            <a:chExt cx="192" cy="144"/>
          </a:xfrm>
        </p:grpSpPr>
        <p:sp>
          <p:nvSpPr>
            <p:cNvPr id="79892" name="Line 22">
              <a:extLst>
                <a:ext uri="{FF2B5EF4-FFF2-40B4-BE49-F238E27FC236}">
                  <a16:creationId xmlns:a16="http://schemas.microsoft.com/office/drawing/2014/main" id="{F89D54B7-CA85-4EC3-F9CF-54DFA3C69B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3648"/>
              <a:ext cx="192" cy="144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AU"/>
            </a:p>
          </p:txBody>
        </p:sp>
        <p:sp>
          <p:nvSpPr>
            <p:cNvPr id="79893" name="Line 23">
              <a:extLst>
                <a:ext uri="{FF2B5EF4-FFF2-40B4-BE49-F238E27FC236}">
                  <a16:creationId xmlns:a16="http://schemas.microsoft.com/office/drawing/2014/main" id="{EAFF4230-FDE1-C151-29DE-C7323A4F73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48" y="3648"/>
              <a:ext cx="192" cy="144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163733365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6B41E-CADD-8CC8-3F78-A43430157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B5C7D533-7B92-479A-7A38-F9D77191E0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ARIES example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5CEDD8-1295-644C-6D9C-120C304905D9}"/>
              </a:ext>
            </a:extLst>
          </p:cNvPr>
          <p:cNvGraphicFramePr>
            <a:graphicFrameLocks noGrp="1"/>
          </p:cNvGraphicFramePr>
          <p:nvPr/>
        </p:nvGraphicFramePr>
        <p:xfrm>
          <a:off x="514060" y="1490590"/>
          <a:ext cx="8193521" cy="1771650"/>
        </p:xfrm>
        <a:graphic>
          <a:graphicData uri="http://schemas.openxmlformats.org/drawingml/2006/table">
            <a:tbl>
              <a:tblPr firstRow="1" firstCol="1" bandRow="1"/>
              <a:tblGrid>
                <a:gridCol w="633564">
                  <a:extLst>
                    <a:ext uri="{9D8B030D-6E8A-4147-A177-3AD203B41FA5}">
                      <a16:colId xmlns:a16="http://schemas.microsoft.com/office/drawing/2014/main" val="942944423"/>
                    </a:ext>
                  </a:extLst>
                </a:gridCol>
                <a:gridCol w="7559957">
                  <a:extLst>
                    <a:ext uri="{9D8B030D-6E8A-4147-A177-3AD203B41FA5}">
                      <a16:colId xmlns:a16="http://schemas.microsoft.com/office/drawing/2014/main" val="122416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BEGIN CHECKPOINT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390334"/>
                  </a:ext>
                </a:extLst>
              </a:tr>
              <a:tr h="59041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END CHECKPOINT (EMPTY XACT TABLE AND DPT)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234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P1 (OLD: YYY NEW: ZZZ)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441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P2 (OLD: WWW NEW: XXX)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11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COMMIT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52477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70011D86-A4C3-7F31-3BAB-B3ABFCBF1B65}"/>
              </a:ext>
            </a:extLst>
          </p:cNvPr>
          <p:cNvSpPr txBox="1">
            <a:spLocks noChangeArrowheads="1"/>
          </p:cNvSpPr>
          <p:nvPr/>
        </p:nvSpPr>
        <p:spPr>
          <a:xfrm>
            <a:off x="487934" y="3429000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r>
              <a:rPr lang="en-AU" sz="2200" b="1" dirty="0">
                <a:latin typeface="Helvetica"/>
                <a:cs typeface="Helvetica"/>
              </a:rPr>
              <a:t>Undo phase:</a:t>
            </a:r>
          </a:p>
          <a:p>
            <a:pPr>
              <a:lnSpc>
                <a:spcPts val="3180"/>
              </a:lnSpc>
            </a:pPr>
            <a:r>
              <a:rPr lang="en-AU" sz="2200" dirty="0">
                <a:latin typeface="Helvetica"/>
                <a:cs typeface="Helvetica"/>
              </a:rPr>
              <a:t>Do nothing; no transactions to undo.</a:t>
            </a:r>
          </a:p>
          <a:p>
            <a:pPr>
              <a:lnSpc>
                <a:spcPts val="3180"/>
              </a:lnSpc>
            </a:pPr>
            <a:endParaRPr lang="en-AU" sz="2200" dirty="0">
              <a:latin typeface="Helvetica"/>
              <a:cs typeface="Helvetica"/>
            </a:endParaRPr>
          </a:p>
        </p:txBody>
      </p:sp>
      <p:graphicFrame>
        <p:nvGraphicFramePr>
          <p:cNvPr id="6" name="Group 154">
            <a:extLst>
              <a:ext uri="{FF2B5EF4-FFF2-40B4-BE49-F238E27FC236}">
                <a16:creationId xmlns:a16="http://schemas.microsoft.com/office/drawing/2014/main" id="{EC118A9F-8052-C4CD-FE3E-0E22E0E550B7}"/>
              </a:ext>
            </a:extLst>
          </p:cNvPr>
          <p:cNvGraphicFramePr>
            <a:graphicFrameLocks/>
          </p:cNvGraphicFramePr>
          <p:nvPr/>
        </p:nvGraphicFramePr>
        <p:xfrm>
          <a:off x="5556025" y="3574810"/>
          <a:ext cx="1603375" cy="1189037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T1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C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292412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2">
            <a:extLst>
              <a:ext uri="{FF2B5EF4-FFF2-40B4-BE49-F238E27FC236}">
                <a16:creationId xmlns:a16="http://schemas.microsoft.com/office/drawing/2014/main" id="{DFACA50E-FE23-6394-9B25-65D7603F38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525" y="3146185"/>
            <a:ext cx="1793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X-table</a:t>
            </a:r>
          </a:p>
        </p:txBody>
      </p:sp>
      <p:graphicFrame>
        <p:nvGraphicFramePr>
          <p:cNvPr id="8" name="Group 157">
            <a:extLst>
              <a:ext uri="{FF2B5EF4-FFF2-40B4-BE49-F238E27FC236}">
                <a16:creationId xmlns:a16="http://schemas.microsoft.com/office/drawing/2014/main" id="{F5982B23-C4F9-73EB-1E63-3289839877BE}"/>
              </a:ext>
            </a:extLst>
          </p:cNvPr>
          <p:cNvGraphicFramePr>
            <a:graphicFrameLocks noGrp="1"/>
          </p:cNvGraphicFramePr>
          <p:nvPr/>
        </p:nvGraphicFramePr>
        <p:xfrm>
          <a:off x="7301520" y="3146742"/>
          <a:ext cx="1511300" cy="1591677"/>
        </p:xfrm>
        <a:graphic>
          <a:graphicData uri="http://schemas.openxmlformats.org/drawingml/2006/table">
            <a:tbl>
              <a:tblPr/>
              <a:tblGrid>
                <a:gridCol w="719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02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(Recent LSN)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P1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10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P2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15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 Box 109">
            <a:extLst>
              <a:ext uri="{FF2B5EF4-FFF2-40B4-BE49-F238E27FC236}">
                <a16:creationId xmlns:a16="http://schemas.microsoft.com/office/drawing/2014/main" id="{41B42468-ABD3-8D84-BE23-C15EE6DE34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392" y="2716380"/>
            <a:ext cx="25034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Dirty Page table</a:t>
            </a:r>
          </a:p>
        </p:txBody>
      </p:sp>
    </p:spTree>
    <p:extLst>
      <p:ext uri="{BB962C8B-B14F-4D97-AF65-F5344CB8AC3E}">
        <p14:creationId xmlns:p14="http://schemas.microsoft.com/office/powerpoint/2010/main" val="62702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AC46F-D682-10FE-4C12-6CE1CE013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Q/A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B94D2-9408-6F51-8504-51D1078F2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58889" lvl="1" indent="-342900">
              <a:buFontTx/>
              <a:buChar char="-"/>
            </a:pPr>
            <a:r>
              <a:rPr lang="en-US" sz="2200" dirty="0"/>
              <a:t>Group presentations from next week</a:t>
            </a:r>
          </a:p>
          <a:p>
            <a:pPr marL="558889" lvl="1" indent="-342900">
              <a:buFontTx/>
              <a:buChar char="-"/>
            </a:pPr>
            <a:r>
              <a:rPr lang="en-US" sz="2200" dirty="0"/>
              <a:t>Group report submission in Week 12</a:t>
            </a:r>
          </a:p>
          <a:p>
            <a:pPr marL="558889" lvl="1" indent="-342900">
              <a:buFontTx/>
              <a:buChar char="-"/>
            </a:pPr>
            <a:r>
              <a:rPr lang="en-US" sz="2200" dirty="0"/>
              <a:t>A sample final exam shared in canvas (the actual final exam will have more questions in it).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7B5D0B-C117-A06E-D8DB-0DF20138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18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4233049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DDE3D-64CB-CE48-8605-D8B4F2F40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D598B-E83C-6D41-9EDE-02A2D8EA9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sz="2200" dirty="0"/>
              <a:t>Crash recovery summary</a:t>
            </a:r>
          </a:p>
          <a:p>
            <a:pPr marL="342900" indent="-342900">
              <a:buFontTx/>
              <a:buChar char="-"/>
            </a:pPr>
            <a:r>
              <a:rPr lang="en-US" sz="2200" dirty="0"/>
              <a:t>ARIES example</a:t>
            </a:r>
          </a:p>
          <a:p>
            <a:pPr marL="342900" indent="-342900">
              <a:buFontTx/>
              <a:buChar char="-"/>
            </a:pPr>
            <a:r>
              <a:rPr lang="en-US" sz="2200" dirty="0"/>
              <a:t>Q/A </a:t>
            </a:r>
          </a:p>
          <a:p>
            <a:pPr marL="558889" lvl="1" indent="-342900">
              <a:buFontTx/>
              <a:buChar char="-"/>
            </a:pPr>
            <a:r>
              <a:rPr lang="en-US" sz="2200" dirty="0"/>
              <a:t>Group presentations from next week</a:t>
            </a:r>
          </a:p>
          <a:p>
            <a:pPr marL="558889" lvl="1" indent="-342900">
              <a:buFontTx/>
              <a:buChar char="-"/>
            </a:pPr>
            <a:r>
              <a:rPr lang="en-US" sz="2200" dirty="0"/>
              <a:t>Group report submission in Week 12</a:t>
            </a:r>
          </a:p>
          <a:p>
            <a:pPr marL="558889" lvl="1" indent="-342900">
              <a:buFontTx/>
              <a:buChar char="-"/>
            </a:pPr>
            <a:r>
              <a:rPr lang="en-US" sz="2200" dirty="0"/>
              <a:t>Final exam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934D4E-AE7E-4042-AF08-EB4CA63C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476231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3DCC6-8A89-2941-913B-A393A8524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seen crash 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E62C7-807C-FD47-B733-75C55CBD1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32415"/>
            <a:ext cx="8659385" cy="4376944"/>
          </a:xfrm>
        </p:spPr>
        <p:txBody>
          <a:bodyPr/>
          <a:lstStyle/>
          <a:p>
            <a:r>
              <a:rPr lang="en-US" dirty="0"/>
              <a:t>What needs to be recovered if a crash happens? </a:t>
            </a:r>
          </a:p>
          <a:p>
            <a:r>
              <a:rPr lang="en-US" dirty="0"/>
              <a:t>	- Has it been made durable -   good!</a:t>
            </a:r>
          </a:p>
          <a:p>
            <a:r>
              <a:rPr lang="en-US" dirty="0"/>
              <a:t>	- If not durable – what additional information are needed to recover 				them?</a:t>
            </a:r>
          </a:p>
          <a:p>
            <a:endParaRPr lang="en-US" dirty="0"/>
          </a:p>
          <a:p>
            <a:r>
              <a:rPr lang="en-US" b="1" dirty="0"/>
              <a:t>Crash manager maintains both durability and atomicity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8F21A1-C3C7-B147-A116-0F79AE0E3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22DD25-61AE-413C-B4D2-EF2365C9B2E1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8561FC-BAAD-E047-B781-8EF17A211204}"/>
              </a:ext>
            </a:extLst>
          </p:cNvPr>
          <p:cNvSpPr txBox="1"/>
          <p:nvPr/>
        </p:nvSpPr>
        <p:spPr>
          <a:xfrm>
            <a:off x="118855" y="3028890"/>
            <a:ext cx="2908168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Data pages in the buffer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323F0D7-8ED1-3B4C-87A5-7C825B297C9C}"/>
              </a:ext>
            </a:extLst>
          </p:cNvPr>
          <p:cNvCxnSpPr>
            <a:stCxn id="5" idx="0"/>
          </p:cNvCxnSpPr>
          <p:nvPr/>
        </p:nvCxnSpPr>
        <p:spPr>
          <a:xfrm flipV="1">
            <a:off x="1572939" y="2755392"/>
            <a:ext cx="780117" cy="273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31A70EA-0CFB-2A46-A106-54E8954200F9}"/>
              </a:ext>
            </a:extLst>
          </p:cNvPr>
          <p:cNvSpPr txBox="1"/>
          <p:nvPr/>
        </p:nvSpPr>
        <p:spPr>
          <a:xfrm>
            <a:off x="1572939" y="4351722"/>
            <a:ext cx="7136890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The changes by committed transactions – make them durable</a:t>
            </a:r>
          </a:p>
          <a:p>
            <a:r>
              <a:rPr lang="en-US" sz="2000" dirty="0">
                <a:solidFill>
                  <a:schemeClr val="tx1"/>
                </a:solidFill>
              </a:rPr>
              <a:t>The changes by aborted/running transactions - undo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F99D216-56B2-0146-BD2D-8AE18D4E5D0A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5141384" y="3889248"/>
            <a:ext cx="284056" cy="462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9111F05-AC9C-6E4E-846C-CDF54C42314F}"/>
              </a:ext>
            </a:extLst>
          </p:cNvPr>
          <p:cNvSpPr/>
          <p:nvPr/>
        </p:nvSpPr>
        <p:spPr>
          <a:xfrm>
            <a:off x="3027023" y="2401824"/>
            <a:ext cx="3056785" cy="3535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08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2">
            <a:extLst>
              <a:ext uri="{FF2B5EF4-FFF2-40B4-BE49-F238E27FC236}">
                <a16:creationId xmlns:a16="http://schemas.microsoft.com/office/drawing/2014/main" id="{3E59BECC-813F-4498-92D0-4E0F22EF30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9400" y="4283784"/>
            <a:ext cx="52863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buFont typeface="Monotype Sorts" charset="2"/>
              <a:buNone/>
            </a:pPr>
            <a:endParaRPr lang="en-AU" altLang="en-US" sz="2400">
              <a:solidFill>
                <a:srgbClr val="000000"/>
              </a:solidFill>
              <a:latin typeface="Helvetica Neue" charset="0"/>
            </a:endParaRPr>
          </a:p>
        </p:txBody>
      </p:sp>
      <p:graphicFrame>
        <p:nvGraphicFramePr>
          <p:cNvPr id="61597" name="Group 157">
            <a:extLst>
              <a:ext uri="{FF2B5EF4-FFF2-40B4-BE49-F238E27FC236}">
                <a16:creationId xmlns:a16="http://schemas.microsoft.com/office/drawing/2014/main" id="{6BDA530D-5252-F642-898B-FB2BBE85B3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938813"/>
              </p:ext>
            </p:extLst>
          </p:nvPr>
        </p:nvGraphicFramePr>
        <p:xfrm>
          <a:off x="404813" y="1877134"/>
          <a:ext cx="1866900" cy="2731056"/>
        </p:xfrm>
        <a:graphic>
          <a:graphicData uri="http://schemas.openxmlformats.org/drawingml/2006/table">
            <a:tbl>
              <a:tblPr/>
              <a:tblGrid>
                <a:gridCol w="88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1598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(least Recent LSN)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1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1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1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1544" name="Group 104">
            <a:extLst>
              <a:ext uri="{FF2B5EF4-FFF2-40B4-BE49-F238E27FC236}">
                <a16:creationId xmlns:a16="http://schemas.microsoft.com/office/drawing/2014/main" id="{76A29A76-7A86-FD4D-B675-2B26420D3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970100"/>
              </p:ext>
            </p:extLst>
          </p:nvPr>
        </p:nvGraphicFramePr>
        <p:xfrm>
          <a:off x="3416300" y="3105859"/>
          <a:ext cx="5510213" cy="1385888"/>
        </p:xfrm>
        <a:graphic>
          <a:graphicData uri="http://schemas.openxmlformats.org/drawingml/2006/table">
            <a:tbl>
              <a:tblPr/>
              <a:tblGrid>
                <a:gridCol w="796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1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1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41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4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985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385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PrevLSN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Length</a:t>
                      </a:r>
                      <a:endParaRPr kumimoji="0" lang="en-US" alt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Offset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 Value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New Value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1240" name="Rectangle 103">
            <a:extLst>
              <a:ext uri="{FF2B5EF4-FFF2-40B4-BE49-F238E27FC236}">
                <a16:creationId xmlns:a16="http://schemas.microsoft.com/office/drawing/2014/main" id="{81FD2ED8-6089-4AE8-8ABE-16F6F4C791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325" y="371475"/>
            <a:ext cx="1841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AU" altLang="en-US" i="1">
              <a:latin typeface="Helvetica Neue" charset="0"/>
            </a:endParaRPr>
          </a:p>
        </p:txBody>
      </p:sp>
      <p:sp>
        <p:nvSpPr>
          <p:cNvPr id="51241" name="Text Box 107">
            <a:extLst>
              <a:ext uri="{FF2B5EF4-FFF2-40B4-BE49-F238E27FC236}">
                <a16:creationId xmlns:a16="http://schemas.microsoft.com/office/drawing/2014/main" id="{FBB7800F-3817-4CFC-96A4-8A55C28193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0850" y="2470859"/>
            <a:ext cx="3416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0000"/>
                </a:solidFill>
                <a:latin typeface="Helvetica Neue" charset="0"/>
              </a:rPr>
              <a:t>Log</a:t>
            </a:r>
          </a:p>
        </p:txBody>
      </p:sp>
      <p:sp>
        <p:nvSpPr>
          <p:cNvPr id="51242" name="Text Box 108">
            <a:extLst>
              <a:ext uri="{FF2B5EF4-FFF2-40B4-BE49-F238E27FC236}">
                <a16:creationId xmlns:a16="http://schemas.microsoft.com/office/drawing/2014/main" id="{4045862D-AC98-484B-9924-9D4B5842B7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00" y="4532227"/>
            <a:ext cx="12858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latin typeface="Helvetica Neue" charset="0"/>
              </a:rPr>
              <a:t>X-table</a:t>
            </a:r>
          </a:p>
        </p:txBody>
      </p:sp>
      <p:graphicFrame>
        <p:nvGraphicFramePr>
          <p:cNvPr id="61594" name="Group 154">
            <a:extLst>
              <a:ext uri="{FF2B5EF4-FFF2-40B4-BE49-F238E27FC236}">
                <a16:creationId xmlns:a16="http://schemas.microsoft.com/office/drawing/2014/main" id="{A7E4FC68-AF64-C845-9054-1E9D85B2D64E}"/>
              </a:ext>
            </a:extLst>
          </p:cNvPr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1762264132"/>
              </p:ext>
            </p:extLst>
          </p:nvPr>
        </p:nvGraphicFramePr>
        <p:xfrm>
          <a:off x="200748" y="5014407"/>
          <a:ext cx="2135187" cy="1541463"/>
        </p:xfrm>
        <a:graphic>
          <a:graphicData uri="http://schemas.openxmlformats.org/drawingml/2006/table">
            <a:tbl>
              <a:tblPr/>
              <a:tblGrid>
                <a:gridCol w="71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2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8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6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6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1261" name="Line 208">
            <a:extLst>
              <a:ext uri="{FF2B5EF4-FFF2-40B4-BE49-F238E27FC236}">
                <a16:creationId xmlns:a16="http://schemas.microsoft.com/office/drawing/2014/main" id="{5273E2FF-D7E1-4D7D-B10B-5CC15C9AE271}"/>
              </a:ext>
            </a:extLst>
          </p:cNvPr>
          <p:cNvSpPr>
            <a:spLocks noChangeShapeType="1"/>
          </p:cNvSpPr>
          <p:nvPr/>
        </p:nvSpPr>
        <p:spPr bwMode="auto">
          <a:xfrm>
            <a:off x="2833688" y="3590047"/>
            <a:ext cx="0" cy="3090862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51262" name="Rectangle 2">
            <a:extLst>
              <a:ext uri="{FF2B5EF4-FFF2-40B4-BE49-F238E27FC236}">
                <a16:creationId xmlns:a16="http://schemas.microsoft.com/office/drawing/2014/main" id="{5A2640C6-4743-420D-B988-18F95BA90C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5300" y="429419"/>
            <a:ext cx="9144000" cy="779463"/>
          </a:xfrm>
        </p:spPr>
        <p:txBody>
          <a:bodyPr/>
          <a:lstStyle/>
          <a:p>
            <a:pPr algn="ctr"/>
            <a:r>
              <a:rPr lang="en-US" altLang="en-US" sz="3200" dirty="0">
                <a:latin typeface="Helvetica Neue" charset="0"/>
              </a:rPr>
              <a:t> </a:t>
            </a:r>
            <a:r>
              <a:rPr lang="en-US" altLang="en-US" dirty="0">
                <a:latin typeface="Helvetica Neue" charset="0"/>
              </a:rPr>
              <a:t>What additional information we need to recover from a crash</a:t>
            </a:r>
            <a:endParaRPr lang="en-AU" altLang="en-US" sz="3200" dirty="0">
              <a:latin typeface="Helvetica Neue" charset="0"/>
            </a:endParaRPr>
          </a:p>
        </p:txBody>
      </p:sp>
      <p:sp>
        <p:nvSpPr>
          <p:cNvPr id="51263" name="Text Box 109">
            <a:extLst>
              <a:ext uri="{FF2B5EF4-FFF2-40B4-BE49-F238E27FC236}">
                <a16:creationId xmlns:a16="http://schemas.microsoft.com/office/drawing/2014/main" id="{CDFAD4FF-0272-4137-BD1E-B8F8D9E255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378659"/>
            <a:ext cx="470746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latin typeface="Helvetica Neue" charset="0"/>
              </a:rPr>
              <a:t>Dirty Page table (WAL in place)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A827A5-3AF5-8A40-BEE0-628F9E3D52C2}"/>
              </a:ext>
            </a:extLst>
          </p:cNvPr>
          <p:cNvSpPr txBox="1"/>
          <p:nvPr/>
        </p:nvSpPr>
        <p:spPr>
          <a:xfrm>
            <a:off x="3416300" y="4848399"/>
            <a:ext cx="5317258" cy="15388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en-US" sz="2000" b="1" dirty="0">
                <a:solidFill>
                  <a:srgbClr val="000000"/>
                </a:solidFill>
                <a:latin typeface="Helvetica Neue" charset="0"/>
              </a:rPr>
              <a:t>Checkpoints: </a:t>
            </a:r>
            <a:r>
              <a:rPr lang="en-US" altLang="en-US" sz="2000" dirty="0">
                <a:solidFill>
                  <a:srgbClr val="000000"/>
                </a:solidFill>
                <a:latin typeface="Helvetica Neue" charset="0"/>
              </a:rPr>
              <a:t>Periodically, the DBMS creates a </a:t>
            </a:r>
            <a:r>
              <a:rPr lang="en-US" altLang="en-US" sz="2000" u="sng" dirty="0">
                <a:solidFill>
                  <a:srgbClr val="000000"/>
                </a:solidFill>
                <a:latin typeface="Helvetica Neue" charset="0"/>
              </a:rPr>
              <a:t>checkpoint</a:t>
            </a:r>
            <a:r>
              <a:rPr lang="en-US" altLang="en-US" sz="2000" dirty="0">
                <a:solidFill>
                  <a:srgbClr val="000000"/>
                </a:solidFill>
                <a:latin typeface="Helvetica Neue" charset="0"/>
              </a:rPr>
              <a:t> with</a:t>
            </a:r>
            <a:r>
              <a:rPr lang="en-US" altLang="en-US" dirty="0">
                <a:solidFill>
                  <a:srgbClr val="000000"/>
                </a:solidFill>
                <a:latin typeface="Helvetica Neue" charset="0"/>
              </a:rPr>
              <a:t> current </a:t>
            </a:r>
            <a:r>
              <a:rPr lang="en-US" altLang="en-US" i="1" dirty="0">
                <a:solidFill>
                  <a:srgbClr val="000000"/>
                </a:solidFill>
                <a:latin typeface="Helvetica Neue" charset="0"/>
              </a:rPr>
              <a:t>Xact table </a:t>
            </a:r>
            <a:r>
              <a:rPr lang="en-US" altLang="en-US" dirty="0">
                <a:solidFill>
                  <a:srgbClr val="000000"/>
                </a:solidFill>
                <a:latin typeface="Helvetica Neue" charset="0"/>
              </a:rPr>
              <a:t>and </a:t>
            </a:r>
            <a:r>
              <a:rPr lang="en-US" altLang="en-US" i="1" dirty="0">
                <a:solidFill>
                  <a:srgbClr val="000000"/>
                </a:solidFill>
                <a:latin typeface="Helvetica Neue" charset="0"/>
              </a:rPr>
              <a:t>dirty page table</a:t>
            </a:r>
          </a:p>
          <a:p>
            <a:endParaRPr lang="en-US" altLang="en-US" dirty="0">
              <a:solidFill>
                <a:srgbClr val="000000"/>
              </a:solidFill>
              <a:latin typeface="Helvetica Neue" charset="0"/>
            </a:endParaRPr>
          </a:p>
          <a:p>
            <a:r>
              <a:rPr lang="en-US" altLang="en-US" dirty="0">
                <a:solidFill>
                  <a:srgbClr val="000000"/>
                </a:solidFill>
                <a:latin typeface="Helvetica Neue" charset="0"/>
              </a:rPr>
              <a:t>Store logs and checkpoint records in a safe place</a:t>
            </a:r>
            <a:endParaRPr lang="en-US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2">
            <a:extLst>
              <a:ext uri="{FF2B5EF4-FFF2-40B4-BE49-F238E27FC236}">
                <a16:creationId xmlns:a16="http://schemas.microsoft.com/office/drawing/2014/main" id="{8C2116A4-F189-4C1F-94E8-B6F9F6CF53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AU" altLang="en-US" sz="2400">
              <a:solidFill>
                <a:srgbClr val="CF0E30"/>
              </a:solidFill>
            </a:endParaRPr>
          </a:p>
        </p:txBody>
      </p:sp>
      <p:sp>
        <p:nvSpPr>
          <p:cNvPr id="79874" name="Rectangle 3">
            <a:extLst>
              <a:ext uri="{FF2B5EF4-FFF2-40B4-BE49-F238E27FC236}">
                <a16:creationId xmlns:a16="http://schemas.microsoft.com/office/drawing/2014/main" id="{C6DB5CDB-563D-4768-B1E1-F98E37D92B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AU" altLang="en-US" sz="2400">
              <a:solidFill>
                <a:srgbClr val="CF0E30"/>
              </a:solidFill>
            </a:endParaRPr>
          </a:p>
        </p:txBody>
      </p:sp>
      <p:sp>
        <p:nvSpPr>
          <p:cNvPr id="79875" name="Rectangle 4">
            <a:extLst>
              <a:ext uri="{FF2B5EF4-FFF2-40B4-BE49-F238E27FC236}">
                <a16:creationId xmlns:a16="http://schemas.microsoft.com/office/drawing/2014/main" id="{204A4DCE-B2E8-45CD-AFA4-F057A14599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en-US"/>
              <a:t>Crash Recovery: Big Picture</a:t>
            </a:r>
          </a:p>
        </p:txBody>
      </p:sp>
      <p:sp>
        <p:nvSpPr>
          <p:cNvPr id="79876" name="Rectangle 5">
            <a:extLst>
              <a:ext uri="{FF2B5EF4-FFF2-40B4-BE49-F238E27FC236}">
                <a16:creationId xmlns:a16="http://schemas.microsoft.com/office/drawing/2014/main" id="{64AAC532-028C-46FD-A3C8-D68DD50353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2213" y="1981200"/>
            <a:ext cx="5410200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dirty="0"/>
              <a:t>Start from a </a:t>
            </a:r>
            <a:r>
              <a:rPr lang="en-US" altLang="en-US" dirty="0">
                <a:solidFill>
                  <a:schemeClr val="accent2"/>
                </a:solidFill>
              </a:rPr>
              <a:t>checkpoint</a:t>
            </a:r>
            <a:r>
              <a:rPr lang="en-US" altLang="en-US" dirty="0"/>
              <a:t> (found via </a:t>
            </a:r>
            <a:r>
              <a:rPr lang="en-US" altLang="en-US" dirty="0">
                <a:solidFill>
                  <a:schemeClr val="accent2"/>
                </a:solidFill>
              </a:rPr>
              <a:t>master</a:t>
            </a:r>
            <a:r>
              <a:rPr lang="en-US" altLang="en-US" dirty="0"/>
              <a:t> record).</a:t>
            </a:r>
          </a:p>
          <a:p>
            <a:r>
              <a:rPr lang="en-US" altLang="en-US" dirty="0"/>
              <a:t>Three phases.  Need to:</a:t>
            </a:r>
          </a:p>
          <a:p>
            <a:pPr lvl="1">
              <a:buSzTx/>
            </a:pPr>
            <a:r>
              <a:rPr lang="en-US" altLang="en-US" dirty="0"/>
              <a:t>Figure out which </a:t>
            </a:r>
            <a:r>
              <a:rPr lang="en-US" altLang="en-US" dirty="0" err="1"/>
              <a:t>Xacts</a:t>
            </a:r>
            <a:r>
              <a:rPr lang="en-US" altLang="en-US" dirty="0"/>
              <a:t> committed since checkpoint, which failed (</a:t>
            </a:r>
            <a:r>
              <a:rPr lang="en-US" altLang="en-US" dirty="0">
                <a:solidFill>
                  <a:srgbClr val="0000FF"/>
                </a:solidFill>
              </a:rPr>
              <a:t>Analysis</a:t>
            </a:r>
            <a:r>
              <a:rPr lang="en-US" altLang="en-US" dirty="0"/>
              <a:t>).</a:t>
            </a:r>
          </a:p>
          <a:p>
            <a:pPr lvl="1">
              <a:buSzTx/>
            </a:pPr>
            <a:r>
              <a:rPr lang="en-US" altLang="en-US" dirty="0">
                <a:solidFill>
                  <a:schemeClr val="accent2"/>
                </a:solidFill>
              </a:rPr>
              <a:t>REDO</a:t>
            </a:r>
            <a:r>
              <a:rPr lang="en-US" altLang="en-US" dirty="0"/>
              <a:t> </a:t>
            </a:r>
            <a:r>
              <a:rPr lang="en-US" altLang="en-US" b="1" i="1" dirty="0"/>
              <a:t>all</a:t>
            </a:r>
            <a:r>
              <a:rPr lang="en-US" altLang="en-US" dirty="0"/>
              <a:t> actions.</a:t>
            </a:r>
          </a:p>
          <a:p>
            <a:pPr lvl="2"/>
            <a:r>
              <a:rPr lang="en-US" altLang="en-US" sz="2400" dirty="0"/>
              <a:t>(repeat history)</a:t>
            </a:r>
          </a:p>
          <a:p>
            <a:pPr lvl="1">
              <a:buSzTx/>
            </a:pPr>
            <a:r>
              <a:rPr lang="en-US" altLang="en-US" dirty="0">
                <a:solidFill>
                  <a:srgbClr val="009900"/>
                </a:solidFill>
              </a:rPr>
              <a:t>UNDO</a:t>
            </a:r>
            <a:r>
              <a:rPr lang="en-US" altLang="en-US" dirty="0"/>
              <a:t> effects of failed </a:t>
            </a:r>
            <a:r>
              <a:rPr lang="en-US" altLang="en-US" dirty="0" err="1"/>
              <a:t>Xacts</a:t>
            </a:r>
            <a:r>
              <a:rPr lang="en-US" altLang="en-US" dirty="0"/>
              <a:t>.</a:t>
            </a:r>
          </a:p>
        </p:txBody>
      </p:sp>
      <p:sp>
        <p:nvSpPr>
          <p:cNvPr id="79877" name="Line 6">
            <a:extLst>
              <a:ext uri="{FF2B5EF4-FFF2-40B4-BE49-F238E27FC236}">
                <a16:creationId xmlns:a16="http://schemas.microsoft.com/office/drawing/2014/main" id="{806C210B-C13B-4055-9CC3-59448D5ED3DF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1752600"/>
            <a:ext cx="0" cy="419100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78" name="Rectangle 7">
            <a:extLst>
              <a:ext uri="{FF2B5EF4-FFF2-40B4-BE49-F238E27FC236}">
                <a16:creationId xmlns:a16="http://schemas.microsoft.com/office/drawing/2014/main" id="{4790B8A3-88C1-43C8-8A2B-FB3CCACC8C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213" y="1736725"/>
            <a:ext cx="1674812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Oldest log rec. of Xact active at crash</a:t>
            </a:r>
          </a:p>
        </p:txBody>
      </p:sp>
      <p:sp>
        <p:nvSpPr>
          <p:cNvPr id="79879" name="Rectangle 8">
            <a:extLst>
              <a:ext uri="{FF2B5EF4-FFF2-40B4-BE49-F238E27FC236}">
                <a16:creationId xmlns:a16="http://schemas.microsoft.com/office/drawing/2014/main" id="{9351488C-B4D8-492C-A273-D8AE8FCAEF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625" y="2955925"/>
            <a:ext cx="1674813" cy="146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Smallest recLSN in dirty page table after Analysis</a:t>
            </a:r>
          </a:p>
        </p:txBody>
      </p:sp>
      <p:sp>
        <p:nvSpPr>
          <p:cNvPr id="79880" name="Rectangle 9">
            <a:extLst>
              <a:ext uri="{FF2B5EF4-FFF2-40B4-BE49-F238E27FC236}">
                <a16:creationId xmlns:a16="http://schemas.microsoft.com/office/drawing/2014/main" id="{F766E149-3DB5-4808-BA32-F6C889A01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038" y="5089525"/>
            <a:ext cx="16748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/>
              <a:t>Last chkpt</a:t>
            </a:r>
          </a:p>
        </p:txBody>
      </p:sp>
      <p:sp>
        <p:nvSpPr>
          <p:cNvPr id="79881" name="Rectangle 10">
            <a:extLst>
              <a:ext uri="{FF2B5EF4-FFF2-40B4-BE49-F238E27FC236}">
                <a16:creationId xmlns:a16="http://schemas.microsoft.com/office/drawing/2014/main" id="{64E99E68-B220-4581-94C0-ED0F7B91BA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238" y="5775325"/>
            <a:ext cx="16748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CRASH</a:t>
            </a:r>
          </a:p>
        </p:txBody>
      </p:sp>
      <p:sp>
        <p:nvSpPr>
          <p:cNvPr id="79882" name="Line 11">
            <a:extLst>
              <a:ext uri="{FF2B5EF4-FFF2-40B4-BE49-F238E27FC236}">
                <a16:creationId xmlns:a16="http://schemas.microsoft.com/office/drawing/2014/main" id="{298BD907-118F-4A80-8548-E1D8205FE4FA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2286000"/>
            <a:ext cx="3048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3" name="Line 12">
            <a:extLst>
              <a:ext uri="{FF2B5EF4-FFF2-40B4-BE49-F238E27FC236}">
                <a16:creationId xmlns:a16="http://schemas.microsoft.com/office/drawing/2014/main" id="{154979A2-2559-4C38-B113-35289EC5442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3657600"/>
            <a:ext cx="3048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4" name="Line 13">
            <a:extLst>
              <a:ext uri="{FF2B5EF4-FFF2-40B4-BE49-F238E27FC236}">
                <a16:creationId xmlns:a16="http://schemas.microsoft.com/office/drawing/2014/main" id="{A2880649-FAC1-471B-82F6-91F9D06111F9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5257800"/>
            <a:ext cx="3048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5" name="Line 15">
            <a:extLst>
              <a:ext uri="{FF2B5EF4-FFF2-40B4-BE49-F238E27FC236}">
                <a16:creationId xmlns:a16="http://schemas.microsoft.com/office/drawing/2014/main" id="{09E439EA-87FB-46D8-8D27-84ECB077E7F9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5257800"/>
            <a:ext cx="0" cy="762000"/>
          </a:xfrm>
          <a:prstGeom prst="line">
            <a:avLst/>
          </a:prstGeom>
          <a:noFill/>
          <a:ln w="50800">
            <a:solidFill>
              <a:srgbClr val="0000FF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6" name="Line 16">
            <a:extLst>
              <a:ext uri="{FF2B5EF4-FFF2-40B4-BE49-F238E27FC236}">
                <a16:creationId xmlns:a16="http://schemas.microsoft.com/office/drawing/2014/main" id="{390CE82E-1856-4BEA-A4D1-860D7B9A84D9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3657600"/>
            <a:ext cx="0" cy="2362200"/>
          </a:xfrm>
          <a:prstGeom prst="line">
            <a:avLst/>
          </a:prstGeom>
          <a:noFill/>
          <a:ln w="50800">
            <a:solidFill>
              <a:schemeClr val="accent2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7" name="Line 17">
            <a:extLst>
              <a:ext uri="{FF2B5EF4-FFF2-40B4-BE49-F238E27FC236}">
                <a16:creationId xmlns:a16="http://schemas.microsoft.com/office/drawing/2014/main" id="{B12E51C8-49AB-4D47-A775-CCEA4EB65C39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2286000"/>
            <a:ext cx="0" cy="3733800"/>
          </a:xfrm>
          <a:prstGeom prst="line">
            <a:avLst/>
          </a:prstGeom>
          <a:noFill/>
          <a:ln w="50800">
            <a:solidFill>
              <a:srgbClr val="009900"/>
            </a:solidFill>
            <a:round/>
            <a:headEnd type="stealth" w="med" len="lg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79888" name="Rectangle 18">
            <a:extLst>
              <a:ext uri="{FF2B5EF4-FFF2-40B4-BE49-F238E27FC236}">
                <a16:creationId xmlns:a16="http://schemas.microsoft.com/office/drawing/2014/main" id="{815D1719-7203-49D5-BDA5-8BC730E046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8538" y="6157913"/>
            <a:ext cx="4206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00FF"/>
                </a:solidFill>
              </a:rPr>
              <a:t>A</a:t>
            </a:r>
          </a:p>
        </p:txBody>
      </p:sp>
      <p:sp>
        <p:nvSpPr>
          <p:cNvPr id="79889" name="Rectangle 19">
            <a:extLst>
              <a:ext uri="{FF2B5EF4-FFF2-40B4-BE49-F238E27FC236}">
                <a16:creationId xmlns:a16="http://schemas.microsoft.com/office/drawing/2014/main" id="{5BD0D4A2-31D8-4419-A2FA-77D6134E8F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5738" y="6159500"/>
            <a:ext cx="387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accent2"/>
                </a:solidFill>
              </a:rPr>
              <a:t>R</a:t>
            </a:r>
          </a:p>
        </p:txBody>
      </p:sp>
      <p:sp>
        <p:nvSpPr>
          <p:cNvPr id="79890" name="Rectangle 20">
            <a:extLst>
              <a:ext uri="{FF2B5EF4-FFF2-40B4-BE49-F238E27FC236}">
                <a16:creationId xmlns:a16="http://schemas.microsoft.com/office/drawing/2014/main" id="{6647177E-DEB0-4C8B-878D-1FBE523085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2938" y="6159500"/>
            <a:ext cx="4206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9900"/>
                </a:solidFill>
              </a:rPr>
              <a:t>U</a:t>
            </a:r>
          </a:p>
        </p:txBody>
      </p:sp>
      <p:grpSp>
        <p:nvGrpSpPr>
          <p:cNvPr id="79891" name="Group 21">
            <a:extLst>
              <a:ext uri="{FF2B5EF4-FFF2-40B4-BE49-F238E27FC236}">
                <a16:creationId xmlns:a16="http://schemas.microsoft.com/office/drawing/2014/main" id="{7A5A9825-DB24-481D-A28B-0AABC89D24E3}"/>
              </a:ext>
            </a:extLst>
          </p:cNvPr>
          <p:cNvGrpSpPr>
            <a:grpSpLocks/>
          </p:cNvGrpSpPr>
          <p:nvPr/>
        </p:nvGrpSpPr>
        <p:grpSpPr bwMode="auto">
          <a:xfrm>
            <a:off x="1912938" y="5851525"/>
            <a:ext cx="304800" cy="228600"/>
            <a:chOff x="2448" y="3648"/>
            <a:chExt cx="192" cy="144"/>
          </a:xfrm>
        </p:grpSpPr>
        <p:sp>
          <p:nvSpPr>
            <p:cNvPr id="79892" name="Line 22">
              <a:extLst>
                <a:ext uri="{FF2B5EF4-FFF2-40B4-BE49-F238E27FC236}">
                  <a16:creationId xmlns:a16="http://schemas.microsoft.com/office/drawing/2014/main" id="{86FB54D3-2638-4E4E-9087-D4825809DE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3648"/>
              <a:ext cx="192" cy="144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AU"/>
            </a:p>
          </p:txBody>
        </p:sp>
        <p:sp>
          <p:nvSpPr>
            <p:cNvPr id="79893" name="Line 23">
              <a:extLst>
                <a:ext uri="{FF2B5EF4-FFF2-40B4-BE49-F238E27FC236}">
                  <a16:creationId xmlns:a16="http://schemas.microsoft.com/office/drawing/2014/main" id="{3E4F5304-5EA5-4AE8-B469-E8F3FDC122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48" y="3648"/>
              <a:ext cx="192" cy="144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AU"/>
            </a:p>
          </p:txBody>
        </p:sp>
      </p:grp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BB51108B-3AA3-6143-BB30-F8245E517D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695180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ARIES example: After a crash, we found these logs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CDECDF2-5289-4C1D-9A56-CFD0F23DD8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080453"/>
              </p:ext>
            </p:extLst>
          </p:nvPr>
        </p:nvGraphicFramePr>
        <p:xfrm>
          <a:off x="514060" y="1490590"/>
          <a:ext cx="8193521" cy="1771650"/>
        </p:xfrm>
        <a:graphic>
          <a:graphicData uri="http://schemas.openxmlformats.org/drawingml/2006/table">
            <a:tbl>
              <a:tblPr firstRow="1" firstCol="1" bandRow="1"/>
              <a:tblGrid>
                <a:gridCol w="633564">
                  <a:extLst>
                    <a:ext uri="{9D8B030D-6E8A-4147-A177-3AD203B41FA5}">
                      <a16:colId xmlns:a16="http://schemas.microsoft.com/office/drawing/2014/main" val="942944423"/>
                    </a:ext>
                  </a:extLst>
                </a:gridCol>
                <a:gridCol w="7559957">
                  <a:extLst>
                    <a:ext uri="{9D8B030D-6E8A-4147-A177-3AD203B41FA5}">
                      <a16:colId xmlns:a16="http://schemas.microsoft.com/office/drawing/2014/main" val="122416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BEGIN CHECKPOINT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390334"/>
                  </a:ext>
                </a:extLst>
              </a:tr>
              <a:tr h="59041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END CHECKPOINT (EMPTY XACT TABLE AND DPT)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234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P1 (OLD: YYY NEW: ZZZ)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441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P2 (OLD: WWW NEW: XXX)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11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COMMIT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52477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E0899419-371B-DB16-420E-2738095430A9}"/>
              </a:ext>
            </a:extLst>
          </p:cNvPr>
          <p:cNvSpPr txBox="1">
            <a:spLocks noChangeArrowheads="1"/>
          </p:cNvSpPr>
          <p:nvPr/>
        </p:nvSpPr>
        <p:spPr>
          <a:xfrm>
            <a:off x="487934" y="3429000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08568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>
            <a:extLst>
              <a:ext uri="{FF2B5EF4-FFF2-40B4-BE49-F238E27FC236}">
                <a16:creationId xmlns:a16="http://schemas.microsoft.com/office/drawing/2014/main" id="{2F217D94-DEDC-4565-A67B-78DD2A1387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AU" altLang="en-US" sz="2400" b="0" i="0" u="none" strike="noStrike" kern="1200" cap="none" spc="0" normalizeH="0" baseline="0" noProof="0">
              <a:ln>
                <a:noFill/>
              </a:ln>
              <a:solidFill>
                <a:srgbClr val="CF0E30"/>
              </a:solidFill>
              <a:effectLst/>
              <a:uLnTx/>
              <a:uFillTx/>
              <a:latin typeface="Book Antiqua" panose="0204060205030503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2" name="Rectangle 3">
            <a:extLst>
              <a:ext uri="{FF2B5EF4-FFF2-40B4-BE49-F238E27FC236}">
                <a16:creationId xmlns:a16="http://schemas.microsoft.com/office/drawing/2014/main" id="{F0CB29F2-E8E8-4636-A3EC-E73835908B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AU" altLang="en-US" sz="2400" b="0" i="0" u="none" strike="noStrike" kern="1200" cap="none" spc="0" normalizeH="0" baseline="0" noProof="0">
              <a:ln>
                <a:noFill/>
              </a:ln>
              <a:solidFill>
                <a:srgbClr val="CF0E30"/>
              </a:solidFill>
              <a:effectLst/>
              <a:uLnTx/>
              <a:uFillTx/>
              <a:latin typeface="Book Antiqua" panose="0204060205030503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3" name="Rectangle 4">
            <a:extLst>
              <a:ext uri="{FF2B5EF4-FFF2-40B4-BE49-F238E27FC236}">
                <a16:creationId xmlns:a16="http://schemas.microsoft.com/office/drawing/2014/main" id="{631FD76E-F27C-4D56-B120-5870188CB2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en-US"/>
              <a:t>Recovery: The Analysis Phase</a:t>
            </a:r>
          </a:p>
        </p:txBody>
      </p:sp>
      <p:sp>
        <p:nvSpPr>
          <p:cNvPr id="81924" name="Rectangle 5">
            <a:extLst>
              <a:ext uri="{FF2B5EF4-FFF2-40B4-BE49-F238E27FC236}">
                <a16:creationId xmlns:a16="http://schemas.microsoft.com/office/drawing/2014/main" id="{3E9E88B6-226D-487B-85FA-9D654C23D7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06375" y="1965325"/>
            <a:ext cx="6692900" cy="4427538"/>
          </a:xfrm>
          <a:noFill/>
        </p:spPr>
        <p:txBody>
          <a:bodyPr/>
          <a:lstStyle/>
          <a:p>
            <a:r>
              <a:rPr lang="en-US" altLang="en-US" dirty="0"/>
              <a:t>Reconstruct state at checkpoint.</a:t>
            </a:r>
          </a:p>
          <a:p>
            <a:pPr lvl="1"/>
            <a:r>
              <a:rPr lang="en-US" altLang="en-US" dirty="0"/>
              <a:t>via </a:t>
            </a:r>
            <a:r>
              <a:rPr lang="en-US" altLang="en-US" dirty="0" err="1">
                <a:solidFill>
                  <a:schemeClr val="accent2"/>
                </a:solidFill>
              </a:rPr>
              <a:t>end_checkpoint</a:t>
            </a:r>
            <a:r>
              <a:rPr lang="en-US" altLang="en-US" dirty="0">
                <a:solidFill>
                  <a:schemeClr val="accent2"/>
                </a:solidFill>
              </a:rPr>
              <a:t> </a:t>
            </a:r>
            <a:r>
              <a:rPr lang="en-US" altLang="en-US" dirty="0"/>
              <a:t>record.</a:t>
            </a:r>
          </a:p>
          <a:p>
            <a:r>
              <a:rPr lang="en-US" altLang="en-US" dirty="0"/>
              <a:t>Scan log forward from checkpoint.</a:t>
            </a:r>
          </a:p>
          <a:p>
            <a:pPr lvl="1"/>
            <a:r>
              <a:rPr lang="en-US" altLang="en-US" dirty="0">
                <a:solidFill>
                  <a:schemeClr val="accent2"/>
                </a:solidFill>
              </a:rPr>
              <a:t>End</a:t>
            </a:r>
            <a:r>
              <a:rPr lang="en-US" altLang="en-US" dirty="0"/>
              <a:t> record: Remove Xact from Xact table.</a:t>
            </a:r>
          </a:p>
          <a:p>
            <a:pPr lvl="1"/>
            <a:r>
              <a:rPr lang="en-US" altLang="en-US" dirty="0">
                <a:solidFill>
                  <a:schemeClr val="accent2"/>
                </a:solidFill>
              </a:rPr>
              <a:t>Other records: </a:t>
            </a:r>
            <a:r>
              <a:rPr lang="en-US" altLang="en-US" dirty="0"/>
              <a:t>Add Xact to Xact table, set </a:t>
            </a:r>
            <a:r>
              <a:rPr lang="en-US" altLang="en-US" dirty="0" err="1">
                <a:solidFill>
                  <a:schemeClr val="accent2"/>
                </a:solidFill>
              </a:rPr>
              <a:t>lastLSN</a:t>
            </a:r>
            <a:r>
              <a:rPr lang="en-US" altLang="en-US" dirty="0">
                <a:solidFill>
                  <a:schemeClr val="accent2"/>
                </a:solidFill>
              </a:rPr>
              <a:t>=LSN</a:t>
            </a:r>
            <a:r>
              <a:rPr lang="en-US" altLang="en-US" dirty="0"/>
              <a:t>, change Xact status on </a:t>
            </a:r>
            <a:r>
              <a:rPr lang="en-US" altLang="en-US" dirty="0">
                <a:solidFill>
                  <a:schemeClr val="accent2"/>
                </a:solidFill>
              </a:rPr>
              <a:t>commit.</a:t>
            </a:r>
            <a:endParaRPr lang="en-US" altLang="en-US" dirty="0"/>
          </a:p>
          <a:p>
            <a:pPr lvl="1"/>
            <a:r>
              <a:rPr lang="en-US" altLang="en-US" dirty="0">
                <a:solidFill>
                  <a:schemeClr val="accent2"/>
                </a:solidFill>
              </a:rPr>
              <a:t>Update</a:t>
            </a:r>
            <a:r>
              <a:rPr lang="en-US" altLang="en-US" dirty="0"/>
              <a:t> record: If P not in Dirty Page Table,</a:t>
            </a:r>
          </a:p>
          <a:p>
            <a:pPr lvl="2"/>
            <a:r>
              <a:rPr lang="en-US" altLang="en-US" sz="2400" dirty="0"/>
              <a:t>Add P to D.P.T., set its </a:t>
            </a:r>
            <a:r>
              <a:rPr lang="en-US" altLang="en-US" sz="2400" dirty="0" err="1">
                <a:solidFill>
                  <a:schemeClr val="accent2"/>
                </a:solidFill>
              </a:rPr>
              <a:t>recLSN</a:t>
            </a:r>
            <a:r>
              <a:rPr lang="en-US" altLang="en-US" sz="2400" dirty="0">
                <a:solidFill>
                  <a:schemeClr val="accent2"/>
                </a:solidFill>
              </a:rPr>
              <a:t>=LSN.</a:t>
            </a:r>
          </a:p>
        </p:txBody>
      </p:sp>
      <p:graphicFrame>
        <p:nvGraphicFramePr>
          <p:cNvPr id="7" name="Group 154">
            <a:extLst>
              <a:ext uri="{FF2B5EF4-FFF2-40B4-BE49-F238E27FC236}">
                <a16:creationId xmlns:a16="http://schemas.microsoft.com/office/drawing/2014/main" id="{A0381093-4F10-3249-9EB4-860080C0348D}"/>
              </a:ext>
            </a:extLst>
          </p:cNvPr>
          <p:cNvGraphicFramePr>
            <a:graphicFrameLocks/>
          </p:cNvGraphicFramePr>
          <p:nvPr/>
        </p:nvGraphicFramePr>
        <p:xfrm>
          <a:off x="7089775" y="1438275"/>
          <a:ext cx="1603375" cy="1189037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T1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R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T2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R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1943" name="TextBox 2">
            <a:extLst>
              <a:ext uri="{FF2B5EF4-FFF2-40B4-BE49-F238E27FC236}">
                <a16:creationId xmlns:a16="http://schemas.microsoft.com/office/drawing/2014/main" id="{DBDC7695-8621-4409-BFC5-C6F3F162B0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9275" y="1009650"/>
            <a:ext cx="1793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X-table</a:t>
            </a:r>
          </a:p>
        </p:txBody>
      </p:sp>
      <p:graphicFrame>
        <p:nvGraphicFramePr>
          <p:cNvPr id="10" name="Group 157">
            <a:extLst>
              <a:ext uri="{FF2B5EF4-FFF2-40B4-BE49-F238E27FC236}">
                <a16:creationId xmlns:a16="http://schemas.microsoft.com/office/drawing/2014/main" id="{920B4403-164F-1744-93D0-3EE3E91B89D0}"/>
              </a:ext>
            </a:extLst>
          </p:cNvPr>
          <p:cNvGraphicFramePr>
            <a:graphicFrameLocks noGrp="1"/>
          </p:cNvGraphicFramePr>
          <p:nvPr/>
        </p:nvGraphicFramePr>
        <p:xfrm>
          <a:off x="7181850" y="4079875"/>
          <a:ext cx="1511300" cy="1957415"/>
        </p:xfrm>
        <a:graphic>
          <a:graphicData uri="http://schemas.openxmlformats.org/drawingml/2006/table">
            <a:tbl>
              <a:tblPr/>
              <a:tblGrid>
                <a:gridCol w="719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02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(Recent LSN)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P5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P6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P7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1962" name="Text Box 109">
            <a:extLst>
              <a:ext uri="{FF2B5EF4-FFF2-40B4-BE49-F238E27FC236}">
                <a16:creationId xmlns:a16="http://schemas.microsoft.com/office/drawing/2014/main" id="{7703E085-BF61-4BDD-A9FB-02BAD6E55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5925" y="3459163"/>
            <a:ext cx="25034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Dirty Page table</a:t>
            </a: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B2E52-E2B5-13A2-476B-27D1E32E3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22809DDE-34AF-A694-46C5-3F13A12F80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ARIES example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EB02918-C00B-AEB1-C638-590ACE7804CC}"/>
              </a:ext>
            </a:extLst>
          </p:cNvPr>
          <p:cNvGraphicFramePr>
            <a:graphicFrameLocks noGrp="1"/>
          </p:cNvGraphicFramePr>
          <p:nvPr/>
        </p:nvGraphicFramePr>
        <p:xfrm>
          <a:off x="514060" y="1490590"/>
          <a:ext cx="8193521" cy="1771650"/>
        </p:xfrm>
        <a:graphic>
          <a:graphicData uri="http://schemas.openxmlformats.org/drawingml/2006/table">
            <a:tbl>
              <a:tblPr firstRow="1" firstCol="1" bandRow="1"/>
              <a:tblGrid>
                <a:gridCol w="633564">
                  <a:extLst>
                    <a:ext uri="{9D8B030D-6E8A-4147-A177-3AD203B41FA5}">
                      <a16:colId xmlns:a16="http://schemas.microsoft.com/office/drawing/2014/main" val="942944423"/>
                    </a:ext>
                  </a:extLst>
                </a:gridCol>
                <a:gridCol w="7559957">
                  <a:extLst>
                    <a:ext uri="{9D8B030D-6E8A-4147-A177-3AD203B41FA5}">
                      <a16:colId xmlns:a16="http://schemas.microsoft.com/office/drawing/2014/main" val="122416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BEGIN CHECKPOINT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390334"/>
                  </a:ext>
                </a:extLst>
              </a:tr>
              <a:tr h="59041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END CHECKPOINT (EMPTY XACT TABLE AND DPT)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234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P1 (OLD: YYY NEW: ZZZ)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441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P2 (OLD: WWW NEW: XXX)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11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COMMIT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52477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D49A3E38-E197-9D0E-02A6-0C8DA33450C1}"/>
              </a:ext>
            </a:extLst>
          </p:cNvPr>
          <p:cNvSpPr txBox="1">
            <a:spLocks noChangeArrowheads="1"/>
          </p:cNvSpPr>
          <p:nvPr/>
        </p:nvSpPr>
        <p:spPr>
          <a:xfrm>
            <a:off x="487934" y="3429000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r>
              <a:rPr lang="en-AU" sz="2200" b="1" dirty="0">
                <a:latin typeface="Helvetica"/>
                <a:cs typeface="Helvetica"/>
              </a:rPr>
              <a:t>Analysis phase:</a:t>
            </a:r>
          </a:p>
          <a:p>
            <a:pPr>
              <a:lnSpc>
                <a:spcPts val="3180"/>
              </a:lnSpc>
              <a:spcBef>
                <a:spcPts val="0"/>
              </a:spcBef>
            </a:pPr>
            <a:r>
              <a:rPr lang="en-AU" sz="2200" dirty="0">
                <a:solidFill>
                  <a:srgbClr val="000000"/>
                </a:solidFill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5: Initialize XACT table and DPT to empty.</a:t>
            </a:r>
            <a:br>
              <a:rPr lang="en-AU" sz="2200" dirty="0">
                <a:solidFill>
                  <a:srgbClr val="000000"/>
                </a:solidFill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2200" dirty="0">
              <a:latin typeface="Helvetica"/>
              <a:cs typeface="Helvetica"/>
            </a:endParaRPr>
          </a:p>
        </p:txBody>
      </p:sp>
      <p:graphicFrame>
        <p:nvGraphicFramePr>
          <p:cNvPr id="6" name="Group 154">
            <a:extLst>
              <a:ext uri="{FF2B5EF4-FFF2-40B4-BE49-F238E27FC236}">
                <a16:creationId xmlns:a16="http://schemas.microsoft.com/office/drawing/2014/main" id="{318A6709-A703-987E-B925-8536AD2946AD}"/>
              </a:ext>
            </a:extLst>
          </p:cNvPr>
          <p:cNvGraphicFramePr>
            <a:graphicFrameLocks/>
          </p:cNvGraphicFramePr>
          <p:nvPr/>
        </p:nvGraphicFramePr>
        <p:xfrm>
          <a:off x="5556025" y="3574810"/>
          <a:ext cx="1603375" cy="1189037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292412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2">
            <a:extLst>
              <a:ext uri="{FF2B5EF4-FFF2-40B4-BE49-F238E27FC236}">
                <a16:creationId xmlns:a16="http://schemas.microsoft.com/office/drawing/2014/main" id="{024B5863-45E4-28EF-FEEE-477F46520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525" y="3146185"/>
            <a:ext cx="1793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X-table</a:t>
            </a:r>
          </a:p>
        </p:txBody>
      </p:sp>
      <p:graphicFrame>
        <p:nvGraphicFramePr>
          <p:cNvPr id="8" name="Group 157">
            <a:extLst>
              <a:ext uri="{FF2B5EF4-FFF2-40B4-BE49-F238E27FC236}">
                <a16:creationId xmlns:a16="http://schemas.microsoft.com/office/drawing/2014/main" id="{3FF5571C-C872-4E4F-7028-B70AA7ECABB4}"/>
              </a:ext>
            </a:extLst>
          </p:cNvPr>
          <p:cNvGraphicFramePr>
            <a:graphicFrameLocks noGrp="1"/>
          </p:cNvGraphicFramePr>
          <p:nvPr/>
        </p:nvGraphicFramePr>
        <p:xfrm>
          <a:off x="7301520" y="3146742"/>
          <a:ext cx="1511300" cy="1591677"/>
        </p:xfrm>
        <a:graphic>
          <a:graphicData uri="http://schemas.openxmlformats.org/drawingml/2006/table">
            <a:tbl>
              <a:tblPr/>
              <a:tblGrid>
                <a:gridCol w="719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02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(Recent LSN)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 Box 109">
            <a:extLst>
              <a:ext uri="{FF2B5EF4-FFF2-40B4-BE49-F238E27FC236}">
                <a16:creationId xmlns:a16="http://schemas.microsoft.com/office/drawing/2014/main" id="{84E4640B-88C2-D368-E7A2-C30F6A7564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392" y="2716380"/>
            <a:ext cx="25034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Dirty Page table</a:t>
            </a:r>
          </a:p>
        </p:txBody>
      </p:sp>
    </p:spTree>
    <p:extLst>
      <p:ext uri="{BB962C8B-B14F-4D97-AF65-F5344CB8AC3E}">
        <p14:creationId xmlns:p14="http://schemas.microsoft.com/office/powerpoint/2010/main" val="906295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14188-6AE3-6EDA-D0FF-D0B589E9C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86796E9B-2BCF-92FC-8823-CD2ED6CF31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ARIES example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2D1D1E4-C6F4-609F-6874-F5B5C872820C}"/>
              </a:ext>
            </a:extLst>
          </p:cNvPr>
          <p:cNvGraphicFramePr>
            <a:graphicFrameLocks noGrp="1"/>
          </p:cNvGraphicFramePr>
          <p:nvPr/>
        </p:nvGraphicFramePr>
        <p:xfrm>
          <a:off x="514060" y="1490590"/>
          <a:ext cx="8193521" cy="1771650"/>
        </p:xfrm>
        <a:graphic>
          <a:graphicData uri="http://schemas.openxmlformats.org/drawingml/2006/table">
            <a:tbl>
              <a:tblPr firstRow="1" firstCol="1" bandRow="1"/>
              <a:tblGrid>
                <a:gridCol w="633564">
                  <a:extLst>
                    <a:ext uri="{9D8B030D-6E8A-4147-A177-3AD203B41FA5}">
                      <a16:colId xmlns:a16="http://schemas.microsoft.com/office/drawing/2014/main" val="942944423"/>
                    </a:ext>
                  </a:extLst>
                </a:gridCol>
                <a:gridCol w="7559957">
                  <a:extLst>
                    <a:ext uri="{9D8B030D-6E8A-4147-A177-3AD203B41FA5}">
                      <a16:colId xmlns:a16="http://schemas.microsoft.com/office/drawing/2014/main" val="122416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BEGIN CHECKPOINT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390334"/>
                  </a:ext>
                </a:extLst>
              </a:tr>
              <a:tr h="59041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END CHECKPOINT (EMPTY XACT TABLE AND DPT)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234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P1 (OLD: YYY NEW: ZZZ)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441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15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UPDATE P2 (OLD: WWW NEW: XXX)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11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</a:t>
                      </a:r>
                      <a:endParaRPr lang="en-AU" sz="2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T1: COMMIT</a:t>
                      </a:r>
                      <a:endParaRPr lang="en-AU" sz="2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52477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EA7E8887-B299-43DD-E5F7-BF497CF66E33}"/>
              </a:ext>
            </a:extLst>
          </p:cNvPr>
          <p:cNvSpPr txBox="1">
            <a:spLocks noChangeArrowheads="1"/>
          </p:cNvSpPr>
          <p:nvPr/>
        </p:nvSpPr>
        <p:spPr>
          <a:xfrm>
            <a:off x="487934" y="3429000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endParaRPr lang="en-AU" sz="2200" b="1" dirty="0">
              <a:latin typeface="Helvetica"/>
              <a:cs typeface="Helvetica"/>
            </a:endParaRPr>
          </a:p>
          <a:p>
            <a:pPr>
              <a:lnSpc>
                <a:spcPts val="3180"/>
              </a:lnSpc>
            </a:pPr>
            <a:r>
              <a:rPr lang="en-AU" sz="2200" b="1" dirty="0">
                <a:latin typeface="Helvetica"/>
                <a:cs typeface="Helvetica"/>
              </a:rPr>
              <a:t>Analysis phase:</a:t>
            </a:r>
          </a:p>
          <a:p>
            <a:pPr>
              <a:lnSpc>
                <a:spcPts val="3180"/>
              </a:lnSpc>
              <a:spcBef>
                <a:spcPts val="0"/>
              </a:spcBef>
            </a:pP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5: Initialize XACT table and DPT to empty.</a:t>
            </a: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  <a:t>LSN 10: Add (T1, LSN 10) to XACT table. Add (P1, LSN 10) to DPT.</a:t>
            </a:r>
          </a:p>
          <a:p>
            <a:pPr>
              <a:lnSpc>
                <a:spcPts val="3180"/>
              </a:lnSpc>
              <a:spcBef>
                <a:spcPts val="0"/>
              </a:spcBef>
            </a:pPr>
            <a:br>
              <a:rPr lang="en-AU" sz="2200" dirty="0">
                <a:solidFill>
                  <a:srgbClr val="000000"/>
                </a:solidFill>
                <a:effectLst/>
                <a:latin typeface="-webkit-standard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2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ts val="3180"/>
              </a:lnSpc>
            </a:pPr>
            <a:endParaRPr lang="en-AU" sz="2200" dirty="0">
              <a:latin typeface="Helvetica"/>
              <a:cs typeface="Helvetica"/>
            </a:endParaRPr>
          </a:p>
        </p:txBody>
      </p:sp>
      <p:graphicFrame>
        <p:nvGraphicFramePr>
          <p:cNvPr id="6" name="Group 154">
            <a:extLst>
              <a:ext uri="{FF2B5EF4-FFF2-40B4-BE49-F238E27FC236}">
                <a16:creationId xmlns:a16="http://schemas.microsoft.com/office/drawing/2014/main" id="{907521AE-E66D-C7D9-EB96-58DA61C5F0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6463359"/>
              </p:ext>
            </p:extLst>
          </p:nvPr>
        </p:nvGraphicFramePr>
        <p:xfrm>
          <a:off x="5556025" y="3574810"/>
          <a:ext cx="1603375" cy="1189037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Xid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Status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Last LSN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T1</a:t>
                      </a: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R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10</a:t>
                      </a: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292412"/>
                  </a:ext>
                </a:extLst>
              </a:tr>
              <a:tr h="36587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505" marR="91505" marT="45750" marB="457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2">
            <a:extLst>
              <a:ext uri="{FF2B5EF4-FFF2-40B4-BE49-F238E27FC236}">
                <a16:creationId xmlns:a16="http://schemas.microsoft.com/office/drawing/2014/main" id="{B50CAFBA-1717-4FF8-5E49-23E0BEFA6E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525" y="3146185"/>
            <a:ext cx="1793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X-table</a:t>
            </a:r>
          </a:p>
        </p:txBody>
      </p:sp>
      <p:graphicFrame>
        <p:nvGraphicFramePr>
          <p:cNvPr id="8" name="Group 157">
            <a:extLst>
              <a:ext uri="{FF2B5EF4-FFF2-40B4-BE49-F238E27FC236}">
                <a16:creationId xmlns:a16="http://schemas.microsoft.com/office/drawing/2014/main" id="{C9C0C8FF-2B6C-E50C-020D-EE4E152197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638416"/>
              </p:ext>
            </p:extLst>
          </p:nvPr>
        </p:nvGraphicFramePr>
        <p:xfrm>
          <a:off x="7301520" y="3146742"/>
          <a:ext cx="1511300" cy="1591677"/>
        </p:xfrm>
        <a:graphic>
          <a:graphicData uri="http://schemas.openxmlformats.org/drawingml/2006/table">
            <a:tbl>
              <a:tblPr/>
              <a:tblGrid>
                <a:gridCol w="719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02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Page#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Oldest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LSN (Recent LSN)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P1</a:t>
                      </a: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r>
                        <a:rPr kumimoji="0" lang="en-AU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Book Antiqua" pitchFamily="18" charset="0"/>
                          <a:ea typeface="MS PGothic" pitchFamily="34" charset="-128"/>
                        </a:rPr>
                        <a:t>10</a:t>
                      </a: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454" marR="91454" marT="45709" marB="4570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5000"/>
                        <a:buFont typeface="Monotype Sorts" charset="2"/>
                        <a:defRPr sz="24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20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65000"/>
                        <a:buFont typeface="Monotype Sorts" charset="2"/>
                        <a:defRPr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defRPr sz="1600">
                          <a:solidFill>
                            <a:schemeClr val="tx1"/>
                          </a:solidFill>
                          <a:latin typeface="Book Antiqua" pitchFamily="18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charset="2"/>
                        <a:buNone/>
                        <a:tabLst/>
                      </a:pPr>
                      <a:endParaRPr kumimoji="0" lang="en-AU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Book Antiqua" pitchFamily="18" charset="0"/>
                        <a:ea typeface="MS PGothic" pitchFamily="34" charset="-128"/>
                      </a:endParaRPr>
                    </a:p>
                  </a:txBody>
                  <a:tcPr marL="91454" marR="91454" marT="45709" marB="4570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 Box 109">
            <a:extLst>
              <a:ext uri="{FF2B5EF4-FFF2-40B4-BE49-F238E27FC236}">
                <a16:creationId xmlns:a16="http://schemas.microsoft.com/office/drawing/2014/main" id="{F33AF63D-EDE6-60A1-A014-DC04B2C06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392" y="2716380"/>
            <a:ext cx="25034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5000"/>
              <a:buFont typeface="Monotype Sorts" charset="2"/>
              <a:buChar char="v"/>
              <a:defRPr sz="28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 sz="24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65000"/>
              <a:buFont typeface="Monotype Sorts" charset="2"/>
              <a:buChar char="u"/>
              <a:defRPr sz="20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ook Antiqua" panose="02040602050305030304" pitchFamily="18" charset="0"/>
                <a:ea typeface="MS PGothic" panose="020B0600070205080204" pitchFamily="34" charset="-128"/>
                <a:cs typeface="+mn-cs"/>
              </a:rPr>
              <a:t>Dirty Page table</a:t>
            </a:r>
          </a:p>
        </p:txBody>
      </p:sp>
    </p:spTree>
    <p:extLst>
      <p:ext uri="{BB962C8B-B14F-4D97-AF65-F5344CB8AC3E}">
        <p14:creationId xmlns:p14="http://schemas.microsoft.com/office/powerpoint/2010/main" val="2076114994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BCAD9863-0434-44F9-A667-B8B16E2A364F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 Patterns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634621EA-2EBA-413F-838D-A55D20DCED68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-Layout B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C8CA260C-D61C-4B41-82A3-DC26F36DCC63}"/>
    </a:ext>
  </a:extLst>
</a:theme>
</file>

<file path=ppt/theme/theme4.xml><?xml version="1.0" encoding="utf-8"?>
<a:theme xmlns:a="http://schemas.openxmlformats.org/drawingml/2006/main" name="lec1">
  <a:themeElements>
    <a:clrScheme name="">
      <a:dk1>
        <a:srgbClr val="005400"/>
      </a:dk1>
      <a:lt1>
        <a:srgbClr val="FFF6E9"/>
      </a:lt1>
      <a:dk2>
        <a:srgbClr val="000000"/>
      </a:dk2>
      <a:lt2>
        <a:srgbClr val="60C900"/>
      </a:lt2>
      <a:accent1>
        <a:srgbClr val="438E00"/>
      </a:accent1>
      <a:accent2>
        <a:srgbClr val="FC0128"/>
      </a:accent2>
      <a:accent3>
        <a:srgbClr val="FFFAF2"/>
      </a:accent3>
      <a:accent4>
        <a:srgbClr val="004600"/>
      </a:accent4>
      <a:accent5>
        <a:srgbClr val="B0C6AA"/>
      </a:accent5>
      <a:accent6>
        <a:srgbClr val="E40123"/>
      </a:accent6>
      <a:hlink>
        <a:srgbClr val="4C2E00"/>
      </a:hlink>
      <a:folHlink>
        <a:srgbClr val="BC3700"/>
      </a:folHlink>
    </a:clrScheme>
    <a:fontScheme name="lec1.ppt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2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CF0E30"/>
            </a:solidFill>
            <a:effectLst/>
            <a:latin typeface="Book Antiqua" pitchFamily="18" charset="0"/>
          </a:defRPr>
        </a:defPPr>
      </a:lstStyle>
    </a:spDef>
    <a:lnDef>
      <a:spPr bwMode="auto">
        <a:noFill/>
        <a:ln w="12700" cap="flat" cmpd="sng" algn="ctr">
          <a:solidFill>
            <a:schemeClr val="tx2"/>
          </a:solidFill>
          <a:prstDash val="solid"/>
          <a:round/>
          <a:headEnd type="none" w="sm" len="sm"/>
          <a:tailEnd type="arrow"/>
        </a:ln>
        <a:effectLst/>
      </a:spPr>
      <a:bodyPr/>
      <a:lstStyle/>
    </a:lnDef>
  </a:objectDefaults>
  <a:extraClrSchemeLst>
    <a:extraClrScheme>
      <a:clrScheme name="lec1.ppt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1.pp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1.ppt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1.ppt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1.ppt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1.ppt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1.ppt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0C26A48D83E246BCC180686CF30DBF" ma:contentTypeVersion="10" ma:contentTypeDescription="Create a new document." ma:contentTypeScope="" ma:versionID="f5fb637efab97b422617e6128cfefb55">
  <xsd:schema xmlns:xsd="http://www.w3.org/2001/XMLSchema" xmlns:xs="http://www.w3.org/2001/XMLSchema" xmlns:p="http://schemas.microsoft.com/office/2006/metadata/properties" xmlns:ns3="149c9475-b3c6-4a4d-b863-18cafd376046" xmlns:ns4="42c67906-633c-464e-8a7c-44fa02feb595" targetNamespace="http://schemas.microsoft.com/office/2006/metadata/properties" ma:root="true" ma:fieldsID="895bc302b95148f97059786eaf738e2d" ns3:_="" ns4:_="">
    <xsd:import namespace="149c9475-b3c6-4a4d-b863-18cafd376046"/>
    <xsd:import namespace="42c67906-633c-464e-8a7c-44fa02feb59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9c9475-b3c6-4a4d-b863-18cafd37604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c67906-633c-464e-8a7c-44fa02feb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2808BBE-B09E-4051-BDC7-5E4C9BD7B3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B11E67-18BF-4814-AA0E-FEE043F702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9c9475-b3c6-4a4d-b863-18cafd376046"/>
    <ds:schemaRef ds:uri="42c67906-633c-464e-8a7c-44fa02feb5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07807C-512F-477E-9759-255DD4FFE893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  <ds:schemaRef ds:uri="http://schemas.openxmlformats.org/package/2006/metadata/core-properties"/>
    <ds:schemaRef ds:uri="42c67906-633c-464e-8a7c-44fa02feb595"/>
    <ds:schemaRef ds:uri="149c9475-b3c6-4a4d-b863-18cafd376046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University of Melbourne</Template>
  <TotalTime>47686</TotalTime>
  <Words>1527</Words>
  <Application>Microsoft Macintosh PowerPoint</Application>
  <PresentationFormat>On-screen Show (4:3)</PresentationFormat>
  <Paragraphs>364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33" baseType="lpstr">
      <vt:lpstr>ＭＳ Ｐゴシック</vt:lpstr>
      <vt:lpstr>-webkit-standard</vt:lpstr>
      <vt:lpstr>Arial</vt:lpstr>
      <vt:lpstr>Book Antiqua</vt:lpstr>
      <vt:lpstr>Calibri</vt:lpstr>
      <vt:lpstr>Georgia</vt:lpstr>
      <vt:lpstr>Helvetica</vt:lpstr>
      <vt:lpstr>Helvetica Neue</vt:lpstr>
      <vt:lpstr>Monotype Sorts</vt:lpstr>
      <vt:lpstr>Symbol</vt:lpstr>
      <vt:lpstr>Times New Roman</vt:lpstr>
      <vt:lpstr>University of Melbourne</vt:lpstr>
      <vt:lpstr>University of Melbourne Patterns</vt:lpstr>
      <vt:lpstr>University of Melbourne-Layout B</vt:lpstr>
      <vt:lpstr>lec1</vt:lpstr>
      <vt:lpstr>COMP90050  Advanced Database Systems</vt:lpstr>
      <vt:lpstr>Today’s topics</vt:lpstr>
      <vt:lpstr>We have seen crash recovery</vt:lpstr>
      <vt:lpstr> What additional information we need to recover from a crash</vt:lpstr>
      <vt:lpstr>Crash Recovery: Big Picture</vt:lpstr>
      <vt:lpstr>ARIES example: After a crash, we found these logs</vt:lpstr>
      <vt:lpstr>Recovery: The Analysis Phase</vt:lpstr>
      <vt:lpstr>ARIES example</vt:lpstr>
      <vt:lpstr>ARIES example</vt:lpstr>
      <vt:lpstr>ARIES example</vt:lpstr>
      <vt:lpstr>ARIES example</vt:lpstr>
      <vt:lpstr>Recovery: The REDO Phase</vt:lpstr>
      <vt:lpstr>ARIES example</vt:lpstr>
      <vt:lpstr>ARIES example</vt:lpstr>
      <vt:lpstr>ARIES example</vt:lpstr>
      <vt:lpstr>Crash Recovery: Big Picture</vt:lpstr>
      <vt:lpstr>ARIES example</vt:lpstr>
      <vt:lpstr>Q/A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B  with image </dc:title>
  <dc:creator>Farhana Choudhury</dc:creator>
  <cp:lastModifiedBy>Farhana Choudhury</cp:lastModifiedBy>
  <cp:revision>174</cp:revision>
  <dcterms:created xsi:type="dcterms:W3CDTF">2020-12-03T11:09:26Z</dcterms:created>
  <dcterms:modified xsi:type="dcterms:W3CDTF">2024-10-02T03:28:26Z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0x0101008C0C26A48D83E246BCC180686CF30DBF</vt:lpwstr>
  </property>
</Properties>
</file>

<file path=docProps/thumbnail.jpeg>
</file>